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notesMasterIdLst>
    <p:notesMasterId r:id="rId38"/>
  </p:notesMasterIdLst>
  <p:sldSz cx="12192000" cy="6858000"/>
  <p:notesSz cx="6858000" cy="12192000"/>
  <p:embeddedFontLst>
    <p:embeddedFont>
      <p:font typeface="MiSans" charset="-122" pitchFamily="34"/>
      <p:regular r:id="rId4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Relationship Id="rId43" Type="http://schemas.openxmlformats.org/officeDocument/2006/relationships/font" Target="fonts/font1.fntdata"/></Relationships>
</file>

<file path=ppt/media/>
</file>

<file path=ppt/media/image-1-1.png>
</file>

<file path=ppt/media/image-11-1.png>
</file>

<file path=ppt/media/image-12-1.png>
</file>

<file path=ppt/media/image-2-1.png>
</file>

<file path=ppt/media/image-22-1.png>
</file>

<file path=ppt/media/image-24-1.jpg>
</file>

<file path=ppt/media/image-26-1.png>
</file>

<file path=ppt/media/image-26-2.svg>
</file>

<file path=ppt/media/image-30-1.png>
</file>

<file path=ppt/media/image-34-1.png>
</file>

<file path=ppt/media/image-34-2.svg>
</file>

<file path=ppt/media/image-35-1.png>
</file>

<file path=ppt/media/image-36-1.jpg>
</file>

<file path=ppt/media/image-4-1.jpg>
</file>

<file path=ppt/media/image-5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1.png"/><Relationship Id="rId3" Type="http://schemas.openxmlformats.org/officeDocument/2006/relationships/image" Target="../media/image-11-1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image" Target="../media/image-26-2.sv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0-1.png"/><Relationship Id="rId2" Type="http://schemas.openxmlformats.org/officeDocument/2006/relationships/image" Target="../media/image-30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4-1.png"/><Relationship Id="rId2" Type="http://schemas.openxmlformats.org/officeDocument/2006/relationships/image" Target="../media/image-34-2.sv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6-d2r90vhe3tpg8rchuqgg.png">    </p:cNvPr>
          <p:cNvPicPr>
            <a:picLocks noChangeAspect="1"/>
          </p:cNvPicPr>
          <p:nvPr/>
        </p:nvPicPr>
        <p:blipFill>
          <a:blip r:embed="rId1"/>
          <a:srcRect l="10" r="10" t="0" b="0"/>
          <a:stretch/>
        </p:blipFill>
        <p:spPr>
          <a:xfrm>
            <a:off x="0" y="0"/>
            <a:ext cx="12213590" cy="68605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9605" y="1517015"/>
            <a:ext cx="11389995" cy="21158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1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Telecom Security Mastery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865505" y="37693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2"/>
          <p:cNvSpPr/>
          <p:nvPr/>
        </p:nvSpPr>
        <p:spPr>
          <a:xfrm>
            <a:off x="865505" y="37693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45515" y="3824605"/>
            <a:ext cx="19189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 AI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583305" y="37693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3583305" y="37693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663315" y="3824605"/>
            <a:ext cx="19189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Telecom Threat Landscape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018EF4"/>
              </a:gs>
              <a:gs pos="91000">
                <a:srgbClr val="49B2FE"/>
              </a:gs>
              <a:gs pos="100000">
                <a:srgbClr val="49B2FE"/>
              </a:gs>
            </a:gsLst>
            <a:lin ang="135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506220" y="1386205"/>
            <a:ext cx="4297680" cy="4450080"/>
          </a:xfrm>
          <a:prstGeom prst="roundRect">
            <a:avLst>
              <a:gd name="adj" fmla="val 4018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506220" y="1386205"/>
            <a:ext cx="4297680" cy="445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388100" y="1386205"/>
            <a:ext cx="4297680" cy="4450080"/>
          </a:xfrm>
          <a:prstGeom prst="roundRect">
            <a:avLst>
              <a:gd name="adj" fmla="val 4018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388100" y="1386205"/>
            <a:ext cx="4297680" cy="445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-3810" y="4144645"/>
            <a:ext cx="12206605" cy="2713355"/>
          </a:xfrm>
          <a:custGeom>
            <a:avLst/>
            <a:gdLst/>
            <a:ahLst/>
            <a:cxnLst/>
            <a:rect l="l" t="t" r="r" b="b"/>
            <a:pathLst>
              <a:path w="12206605" h="2713355">
                <a:moveTo>
                  <a:pt x="0" y="1346200"/>
                </a:moveTo>
                <a:cubicBezTo>
                  <a:pt x="1021080" y="554355"/>
                  <a:pt x="3368040" y="0"/>
                  <a:pt x="6099810" y="0"/>
                </a:cubicBezTo>
                <a:cubicBezTo>
                  <a:pt x="8837930" y="0"/>
                  <a:pt x="11189335" y="556895"/>
                  <a:pt x="12206605" y="1351280"/>
                </a:cubicBezTo>
                <a:lnTo>
                  <a:pt x="12206605" y="2713355"/>
                </a:lnTo>
                <a:lnTo>
                  <a:pt x="0" y="2713355"/>
                </a:lnTo>
                <a:lnTo>
                  <a:pt x="0" y="134620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-3810" y="4144645"/>
            <a:ext cx="12206605" cy="27133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388100" y="4146927"/>
            <a:ext cx="4297680" cy="1689358"/>
          </a:xfrm>
          <a:custGeom>
            <a:avLst/>
            <a:gdLst/>
            <a:ahLst/>
            <a:cxnLst/>
            <a:rect l="l" t="t" r="r" b="b"/>
            <a:pathLst>
              <a:path w="4297680" h="1689358">
                <a:moveTo>
                  <a:pt x="0" y="0"/>
                </a:moveTo>
                <a:lnTo>
                  <a:pt x="55245" y="635"/>
                </a:lnTo>
                <a:lnTo>
                  <a:pt x="227330" y="4446"/>
                </a:lnTo>
                <a:lnTo>
                  <a:pt x="398145" y="9526"/>
                </a:lnTo>
                <a:lnTo>
                  <a:pt x="567690" y="16513"/>
                </a:lnTo>
                <a:lnTo>
                  <a:pt x="735330" y="24134"/>
                </a:lnTo>
                <a:lnTo>
                  <a:pt x="902335" y="33660"/>
                </a:lnTo>
                <a:lnTo>
                  <a:pt x="1067435" y="44457"/>
                </a:lnTo>
                <a:lnTo>
                  <a:pt x="1231265" y="56524"/>
                </a:lnTo>
                <a:lnTo>
                  <a:pt x="1393825" y="70496"/>
                </a:lnTo>
                <a:lnTo>
                  <a:pt x="1554480" y="85103"/>
                </a:lnTo>
                <a:lnTo>
                  <a:pt x="1713230" y="100980"/>
                </a:lnTo>
                <a:lnTo>
                  <a:pt x="1870710" y="118763"/>
                </a:lnTo>
                <a:lnTo>
                  <a:pt x="2026285" y="137181"/>
                </a:lnTo>
                <a:lnTo>
                  <a:pt x="2179955" y="157504"/>
                </a:lnTo>
                <a:lnTo>
                  <a:pt x="2332355" y="178462"/>
                </a:lnTo>
                <a:lnTo>
                  <a:pt x="2482215" y="201326"/>
                </a:lnTo>
                <a:lnTo>
                  <a:pt x="2630170" y="224824"/>
                </a:lnTo>
                <a:lnTo>
                  <a:pt x="2776220" y="249593"/>
                </a:lnTo>
                <a:lnTo>
                  <a:pt x="2919730" y="275632"/>
                </a:lnTo>
                <a:lnTo>
                  <a:pt x="3061335" y="302941"/>
                </a:lnTo>
                <a:lnTo>
                  <a:pt x="3201035" y="330886"/>
                </a:lnTo>
                <a:lnTo>
                  <a:pt x="3338195" y="360100"/>
                </a:lnTo>
                <a:lnTo>
                  <a:pt x="3473450" y="390585"/>
                </a:lnTo>
                <a:lnTo>
                  <a:pt x="3606165" y="422340"/>
                </a:lnTo>
                <a:cubicBezTo>
                  <a:pt x="3863975" y="480768"/>
                  <a:pt x="4330065" y="623665"/>
                  <a:pt x="4297680" y="616044"/>
                </a:cubicBezTo>
                <a:lnTo>
                  <a:pt x="4297680" y="1516612"/>
                </a:lnTo>
                <a:cubicBezTo>
                  <a:pt x="4300855" y="1613781"/>
                  <a:pt x="4211955" y="1691898"/>
                  <a:pt x="4124960" y="1689358"/>
                </a:cubicBezTo>
                <a:lnTo>
                  <a:pt x="172720" y="1689358"/>
                </a:lnTo>
                <a:cubicBezTo>
                  <a:pt x="75565" y="1692533"/>
                  <a:pt x="-2540" y="1603620"/>
                  <a:pt x="0" y="1516612"/>
                </a:cubicBez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018EF4"/>
              </a:gs>
              <a:gs pos="53000">
                <a:srgbClr val="49B2FE"/>
              </a:gs>
              <a:gs pos="91000">
                <a:srgbClr val="95D7F9"/>
              </a:gs>
              <a:gs pos="100000">
                <a:srgbClr val="95D7F9"/>
              </a:gs>
            </a:gsLst>
            <a:lin ang="162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6388100" y="4146927"/>
            <a:ext cx="4297680" cy="168935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506220" y="4146927"/>
            <a:ext cx="4297680" cy="1689358"/>
          </a:xfrm>
          <a:custGeom>
            <a:avLst/>
            <a:gdLst/>
            <a:ahLst/>
            <a:cxnLst/>
            <a:rect l="l" t="t" r="r" b="b"/>
            <a:pathLst>
              <a:path w="4297680" h="1689358">
                <a:moveTo>
                  <a:pt x="0" y="616044"/>
                </a:moveTo>
                <a:cubicBezTo>
                  <a:pt x="112395" y="574763"/>
                  <a:pt x="655320" y="425515"/>
                  <a:pt x="691515" y="422340"/>
                </a:cubicBezTo>
                <a:lnTo>
                  <a:pt x="824230" y="390585"/>
                </a:lnTo>
                <a:lnTo>
                  <a:pt x="959485" y="360100"/>
                </a:lnTo>
                <a:lnTo>
                  <a:pt x="1096645" y="330886"/>
                </a:lnTo>
                <a:lnTo>
                  <a:pt x="1236345" y="302941"/>
                </a:lnTo>
                <a:lnTo>
                  <a:pt x="1377950" y="275632"/>
                </a:lnTo>
                <a:lnTo>
                  <a:pt x="1521460" y="249593"/>
                </a:lnTo>
                <a:lnTo>
                  <a:pt x="1667510" y="224824"/>
                </a:lnTo>
                <a:lnTo>
                  <a:pt x="1815465" y="201326"/>
                </a:lnTo>
                <a:lnTo>
                  <a:pt x="1965325" y="178462"/>
                </a:lnTo>
                <a:lnTo>
                  <a:pt x="2117725" y="157504"/>
                </a:lnTo>
                <a:lnTo>
                  <a:pt x="2271395" y="137181"/>
                </a:lnTo>
                <a:lnTo>
                  <a:pt x="2426970" y="118763"/>
                </a:lnTo>
                <a:lnTo>
                  <a:pt x="2584450" y="100980"/>
                </a:lnTo>
                <a:lnTo>
                  <a:pt x="2743200" y="85103"/>
                </a:lnTo>
                <a:lnTo>
                  <a:pt x="2903855" y="70496"/>
                </a:lnTo>
                <a:lnTo>
                  <a:pt x="3066415" y="56524"/>
                </a:lnTo>
                <a:lnTo>
                  <a:pt x="3230245" y="44457"/>
                </a:lnTo>
                <a:lnTo>
                  <a:pt x="3395345" y="33660"/>
                </a:lnTo>
                <a:lnTo>
                  <a:pt x="3562350" y="24134"/>
                </a:lnTo>
                <a:lnTo>
                  <a:pt x="3729990" y="16513"/>
                </a:lnTo>
                <a:lnTo>
                  <a:pt x="3899535" y="9526"/>
                </a:lnTo>
                <a:lnTo>
                  <a:pt x="4070350" y="4446"/>
                </a:lnTo>
                <a:lnTo>
                  <a:pt x="4242435" y="635"/>
                </a:lnTo>
                <a:lnTo>
                  <a:pt x="4297680" y="0"/>
                </a:lnTo>
                <a:lnTo>
                  <a:pt x="4297680" y="1516612"/>
                </a:lnTo>
                <a:cubicBezTo>
                  <a:pt x="4300855" y="1613781"/>
                  <a:pt x="4211955" y="1691898"/>
                  <a:pt x="4124960" y="1689358"/>
                </a:cubicBezTo>
                <a:lnTo>
                  <a:pt x="172720" y="1689358"/>
                </a:lnTo>
                <a:cubicBezTo>
                  <a:pt x="75565" y="1692533"/>
                  <a:pt x="-2540" y="1603620"/>
                  <a:pt x="0" y="1516612"/>
                </a:cubicBezTo>
                <a:lnTo>
                  <a:pt x="0" y="616044"/>
                </a:lnTo>
                <a:close/>
              </a:path>
            </a:pathLst>
          </a:custGeom>
          <a:gradFill rotWithShape="1" flip="none">
            <a:gsLst>
              <a:gs pos="0">
                <a:srgbClr val="018EF4"/>
              </a:gs>
              <a:gs pos="53000">
                <a:srgbClr val="49B2FE"/>
              </a:gs>
              <a:gs pos="91000">
                <a:srgbClr val="95D7F9"/>
              </a:gs>
              <a:gs pos="100000">
                <a:srgbClr val="95D7F9"/>
              </a:gs>
            </a:gsLst>
            <a:lin ang="162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1506220" y="4146927"/>
            <a:ext cx="4297680" cy="1689358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776095" y="4744720"/>
            <a:ext cx="375856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DDoS Attacks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778000" y="1621155"/>
            <a:ext cx="3756660" cy="23891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DDoS attacks overwhelm network infrastructure, causing service disruptions. These attacks can reach terabit scales, targeting 5G networks and cloud services. Effective mitigation requires robust network defenses and real-time monitoring.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657975" y="4744720"/>
            <a:ext cx="3758565" cy="774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Man-in-the-Middle Attacks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659880" y="1621155"/>
            <a:ext cx="3756660" cy="23891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Man-in-the-middle attacks intercept communications, posing significant risks in cloud environments. These attacks can compromise sensitive data and require strong encryption and authentication measures to detect and prevent.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21000000">
            <a:off x="1001395" y="1683385"/>
            <a:ext cx="2458085" cy="3895725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21000000">
            <a:off x="1001395" y="1683385"/>
            <a:ext cx="2458085" cy="38957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g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3790" y="1884045"/>
            <a:ext cx="2682240" cy="390779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 rot="21000000">
            <a:off x="4618355" y="1683385"/>
            <a:ext cx="2458085" cy="3895725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6" name="Text 3"/>
          <p:cNvSpPr/>
          <p:nvPr/>
        </p:nvSpPr>
        <p:spPr>
          <a:xfrm rot="21000000">
            <a:off x="4618355" y="1683385"/>
            <a:ext cx="2458085" cy="38957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7" name="Image 1" descr="https://kimi-img.moonshot.cn/pub/slides/slides_tmpl/image/25-09-02-14:36:45-d2r90v9e3tpg8rchuqg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750" y="1884045"/>
            <a:ext cx="2682240" cy="3907790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 rot="21000000">
            <a:off x="8235315" y="1683385"/>
            <a:ext cx="2458085" cy="3895725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9" name="Text 5"/>
          <p:cNvSpPr/>
          <p:nvPr/>
        </p:nvSpPr>
        <p:spPr>
          <a:xfrm rot="21000000">
            <a:off x="8235315" y="1683385"/>
            <a:ext cx="2458085" cy="38957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" name="Image 2" descr="https://kimi-img.moonshot.cn/pub/slides/slides_tmpl/image/25-09-02-14:36:45-d2r90v9e3tpg8rchuqg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7710" y="1884045"/>
            <a:ext cx="2682240" cy="390779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Cloud Telecom Threats Matrix</a:t>
            </a: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3" name="Text 8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1381125" y="2271395"/>
            <a:ext cx="2138971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Breaches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1381125" y="2927985"/>
            <a:ext cx="2176145" cy="272911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breaches are a major concern in cloud telecom, exposing subscriber data, call records, and location information. Implementing strict access controls and encryption can mitigate these risks.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4998085" y="2271395"/>
            <a:ext cx="2138971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 Vulnerabilities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4998085" y="2927985"/>
            <a:ext cx="2176145" cy="21832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Exposed APIs, weak authentication, and lack of rate limits can lead to API vulnerabilities. Securing APIs is crucial for protecting cloud services and preventing unauthorized access.</a:t>
            </a:r>
            <a:endParaRPr lang="en-US" sz="1600" dirty="0"/>
          </a:p>
        </p:txBody>
      </p:sp>
      <p:sp>
        <p:nvSpPr>
          <p:cNvPr id="18" name="Text 13"/>
          <p:cNvSpPr/>
          <p:nvPr/>
        </p:nvSpPr>
        <p:spPr>
          <a:xfrm>
            <a:off x="8615045" y="2271395"/>
            <a:ext cx="2138971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Misconfigurations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8615045" y="2927985"/>
            <a:ext cx="2176145" cy="272911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Misconfigurations such as open storage buckets and default passwords can expose sensitive data. Regular audits and automated configuration management tools can help prevent these issues.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75690" y="707390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Security Threat Layers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5" name="Image 0" descr="https://kimi-img.moonshot.cn/pub/slides/slides_tmpl/image/25-09-02-14:36:45-d2r90v9e3tpg8rchuqc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7036435" y="1367155"/>
            <a:ext cx="4297680" cy="42976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75690" y="1915795"/>
            <a:ext cx="508508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5G Core Threats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11250" y="2882265"/>
            <a:ext cx="5109845" cy="23772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5G networks face unique threats, including signaling storms, IMSI catchers, and fake base stations. These threats require advanced security measures to protect the integrity and confidentiality of 5G services.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>    </p:cNvPr>
          <p:cNvPicPr>
            <a:picLocks noChangeAspect="1"/>
          </p:cNvPicPr>
          <p:nvPr/>
        </p:nvPicPr>
        <p:blipFill>
          <a:blip r:embed="rId1"/>
          <a:srcRect l="3583" r="3583" t="0" b="0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Defense Strategies &amp; Zero Trust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800" y="33210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Cloud Telecom Security Strategies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26954" y="1479550"/>
            <a:ext cx="2778473" cy="4443730"/>
          </a:xfrm>
          <a:prstGeom prst="roundRect">
            <a:avLst/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226954" y="1479550"/>
            <a:ext cx="2778473" cy="4443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71780" y="1479550"/>
            <a:ext cx="2778473" cy="4443730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271780" y="1479550"/>
            <a:ext cx="2778473" cy="4443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155724" y="1407795"/>
            <a:ext cx="2778473" cy="4443730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6155724" y="1407795"/>
            <a:ext cx="2778473" cy="4443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9137302" y="1479550"/>
            <a:ext cx="2778473" cy="4443730"/>
          </a:xfrm>
          <a:prstGeom prst="roundRect">
            <a:avLst/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137302" y="1479550"/>
            <a:ext cx="2778473" cy="4443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20245" y="1551305"/>
            <a:ext cx="2280189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Trust Architecture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409214" y="2207895"/>
            <a:ext cx="2501573" cy="20010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Adopt a Zero Trust architecture to ensure that every access request is verified. This approach eliminates implicit trust and significantly reduces the risk of breaches.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475419" y="1551305"/>
            <a:ext cx="2280189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Defense in Depth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364388" y="2207895"/>
            <a:ext cx="2501573" cy="171529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multiple layers of security to create a robust defense. If one layer fails, others can still protect your infrastructure from threats.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404189" y="1479550"/>
            <a:ext cx="2280189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Monitoring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293159" y="2136140"/>
            <a:ext cx="2501573" cy="20010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Maintain 24/7 security visibility with SIEM systems, log analysis, and AI-driven analytics. Continuous monitoring helps detect and respond to threats in real-time.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385767" y="1551305"/>
            <a:ext cx="2280189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Encryption Everywhere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274736" y="2207895"/>
            <a:ext cx="2501573" cy="171529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 data at rest and in transit to protect against unauthorized access. End-to-end encryption ensures that data remains secure throughout its lifecycle.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Trust Never Trust Always Verify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8682355" y="-13970"/>
            <a:ext cx="3520440" cy="6871970"/>
          </a:xfrm>
          <a:prstGeom prst="roundRect">
            <a:avLst>
              <a:gd name="adj" fmla="val 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8682355" y="-13970"/>
            <a:ext cx="3520440" cy="68719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808355" y="1833880"/>
            <a:ext cx="9264015" cy="17678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808355" y="1833880"/>
            <a:ext cx="9264015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46480" y="2054860"/>
            <a:ext cx="1325880" cy="1325880"/>
          </a:xfrm>
          <a:prstGeom prst="roundRect">
            <a:avLst>
              <a:gd name="adj" fmla="val 5000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46480" y="205486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808355" y="4079240"/>
            <a:ext cx="9264015" cy="176784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08355" y="4079240"/>
            <a:ext cx="9264015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46480" y="4300220"/>
            <a:ext cx="1325880" cy="1325880"/>
          </a:xfrm>
          <a:prstGeom prst="roundRect">
            <a:avLst>
              <a:gd name="adj" fmla="val 5000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1046480" y="430022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23010" y="231711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630805" y="2112010"/>
            <a:ext cx="677926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Verify Explicitly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630805" y="2463800"/>
            <a:ext cx="6779260" cy="857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multi-factor authentication, device health checks, and behavior analysis to verify user and device identities. This ensures that only authorized entities can access resources.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23010" y="456247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2630805" y="4357370"/>
            <a:ext cx="677926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Least Privilege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630805" y="4709160"/>
            <a:ext cx="6779260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Grant the minimum level of access required for users and devices. This reduces the risk of unauthorized actions and limits the potential impact of a breach.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471920"/>
            <a:ext cx="12191365" cy="38608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0" y="6471920"/>
            <a:ext cx="12191365" cy="386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Security Technologies Toolkit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1391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1391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151255" y="5075555"/>
            <a:ext cx="3107690" cy="761365"/>
          </a:xfrm>
          <a:prstGeom prst="rtTriangle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1512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flipH="1">
            <a:off x="1150620" y="4772025"/>
            <a:ext cx="3107690" cy="1064895"/>
          </a:xfrm>
          <a:prstGeom prst="rtTriangle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11506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5808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5808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592955" y="5075555"/>
            <a:ext cx="3107690" cy="761365"/>
          </a:xfrm>
          <a:prstGeom prst="rtTriangle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5929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 flipH="1">
            <a:off x="4592320" y="4772025"/>
            <a:ext cx="3107690" cy="1064895"/>
          </a:xfrm>
          <a:prstGeom prst="rtTriangle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45923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22590" y="1641475"/>
            <a:ext cx="3119120" cy="419417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8022590" y="1641475"/>
            <a:ext cx="3119120" cy="41941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034655" y="5075555"/>
            <a:ext cx="3107690" cy="761365"/>
          </a:xfrm>
          <a:prstGeom prst="rtTriangle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8034655" y="5075555"/>
            <a:ext cx="3107690" cy="761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flipH="1">
            <a:off x="8034020" y="4772025"/>
            <a:ext cx="3107690" cy="1064895"/>
          </a:xfrm>
          <a:prstGeom prst="rtTriangle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8034020" y="4772025"/>
            <a:ext cx="3107690" cy="10648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65885" y="180340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Next-Gen Firewalls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346835" y="2470785"/>
            <a:ext cx="2694940" cy="209093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Deploy next-generation firewalls to inspect traffic deeply and block threats at the network edge. These firewalls provide advanced protection against modern attacks.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807585" y="180340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IPS/IDS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788535" y="2470785"/>
            <a:ext cx="2694940" cy="209093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intrusion prevention and detection systems to monitor traffic for malicious patterns. These systems can detect and prevent threats in real-time, enhancing network security.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249285" y="1803400"/>
            <a:ext cx="26555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VPN &amp; Secure Tunnels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30235" y="2470785"/>
            <a:ext cx="2694940" cy="17922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VPNs and secure tunnels like IPSec and SSL/TLS to encrypt connections. This ensures that data remains confidential and secure during transmission.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>    </p:cNvPr>
          <p:cNvPicPr>
            <a:picLocks noChangeAspect="1"/>
          </p:cNvPicPr>
          <p:nvPr/>
        </p:nvPicPr>
        <p:blipFill>
          <a:blip r:embed="rId1"/>
          <a:srcRect l="3583" r="3583" t="0" b="0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Encryption &amp; 5G Security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Encryption Foundation for Data Protection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692275" y="1971040"/>
            <a:ext cx="9264015" cy="3397885"/>
          </a:xfrm>
          <a:prstGeom prst="roundRect">
            <a:avLst>
              <a:gd name="adj" fmla="val 10344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692275" y="1971040"/>
            <a:ext cx="9264015" cy="3397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00760" y="1432560"/>
            <a:ext cx="4312285" cy="4312285"/>
          </a:xfrm>
          <a:prstGeom prst="ellipse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00760" y="1432560"/>
            <a:ext cx="4312285" cy="43122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649095" y="2257425"/>
            <a:ext cx="301561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Symmetric Encryption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649095" y="2929255"/>
            <a:ext cx="3015615" cy="171529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Symmetric encryption algorithms like AES-256 provide fast and efficient encryption for bulk data. They are ideal for encrypting data at rest and in transit within telecom networks.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633085" y="2340293"/>
            <a:ext cx="46440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Asymmetric Encryption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633085" y="2951480"/>
            <a:ext cx="4888865" cy="17831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Asymmetric encryption, such as RSA and ECC, is used for secure key exchange and digital signatures. It ensures that only authorized parties can decrypt and authenticate data.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800" y="33210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Encryption Everywhere in Telecom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960755" y="1238885"/>
            <a:ext cx="2736850" cy="795607"/>
          </a:xfrm>
          <a:custGeom>
            <a:avLst/>
            <a:gdLst/>
            <a:ahLst/>
            <a:cxnLst/>
            <a:rect l="l" t="t" r="r" b="b"/>
            <a:pathLst>
              <a:path w="2736850" h="795607">
                <a:moveTo>
                  <a:pt x="0" y="154960"/>
                </a:moveTo>
                <a:lnTo>
                  <a:pt x="0" y="150656"/>
                </a:lnTo>
                <a:cubicBezTo>
                  <a:pt x="-1905" y="66002"/>
                  <a:pt x="73660" y="-2152"/>
                  <a:pt x="133985" y="0"/>
                </a:cubicBezTo>
                <a:lnTo>
                  <a:pt x="137160" y="0"/>
                </a:lnTo>
                <a:lnTo>
                  <a:pt x="2492375" y="0"/>
                </a:lnTo>
                <a:lnTo>
                  <a:pt x="2736850" y="563884"/>
                </a:lnTo>
                <a:lnTo>
                  <a:pt x="228600" y="563884"/>
                </a:lnTo>
                <a:lnTo>
                  <a:pt x="222885" y="563884"/>
                </a:lnTo>
                <a:lnTo>
                  <a:pt x="217170" y="563166"/>
                </a:lnTo>
                <a:cubicBezTo>
                  <a:pt x="99060" y="561014"/>
                  <a:pt x="1905" y="703061"/>
                  <a:pt x="1270" y="795607"/>
                </a:cubicBezTo>
                <a:cubicBezTo>
                  <a:pt x="1270" y="796324"/>
                  <a:pt x="0" y="778389"/>
                  <a:pt x="0" y="776237"/>
                </a:cubicBezTo>
                <a:lnTo>
                  <a:pt x="0" y="775519"/>
                </a:lnTo>
                <a:lnTo>
                  <a:pt x="0" y="775519"/>
                </a:lnTo>
                <a:lnTo>
                  <a:pt x="0" y="775519"/>
                </a:lnTo>
                <a:lnTo>
                  <a:pt x="0" y="775519"/>
                </a:lnTo>
                <a:lnTo>
                  <a:pt x="0" y="15496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960755" y="1238885"/>
            <a:ext cx="2736850" cy="79560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60755" y="1802769"/>
            <a:ext cx="4372610" cy="1763391"/>
          </a:xfrm>
          <a:prstGeom prst="roundRect">
            <a:avLst>
              <a:gd name="adj" fmla="val 12393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60755" y="1802769"/>
            <a:ext cx="4372610" cy="176339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467475" y="1238885"/>
            <a:ext cx="2736850" cy="795607"/>
          </a:xfrm>
          <a:custGeom>
            <a:avLst/>
            <a:gdLst/>
            <a:ahLst/>
            <a:cxnLst/>
            <a:rect l="l" t="t" r="r" b="b"/>
            <a:pathLst>
              <a:path w="2736850" h="795607">
                <a:moveTo>
                  <a:pt x="0" y="154960"/>
                </a:moveTo>
                <a:lnTo>
                  <a:pt x="0" y="150656"/>
                </a:lnTo>
                <a:cubicBezTo>
                  <a:pt x="-1905" y="66002"/>
                  <a:pt x="73660" y="-2152"/>
                  <a:pt x="133985" y="0"/>
                </a:cubicBezTo>
                <a:lnTo>
                  <a:pt x="137160" y="0"/>
                </a:lnTo>
                <a:lnTo>
                  <a:pt x="2492375" y="0"/>
                </a:lnTo>
                <a:lnTo>
                  <a:pt x="2736850" y="563884"/>
                </a:lnTo>
                <a:lnTo>
                  <a:pt x="228600" y="563884"/>
                </a:lnTo>
                <a:lnTo>
                  <a:pt x="222885" y="563884"/>
                </a:lnTo>
                <a:lnTo>
                  <a:pt x="217170" y="563166"/>
                </a:lnTo>
                <a:cubicBezTo>
                  <a:pt x="99060" y="561014"/>
                  <a:pt x="1905" y="703061"/>
                  <a:pt x="1270" y="795607"/>
                </a:cubicBezTo>
                <a:cubicBezTo>
                  <a:pt x="1270" y="796324"/>
                  <a:pt x="0" y="778389"/>
                  <a:pt x="0" y="776237"/>
                </a:cubicBezTo>
                <a:lnTo>
                  <a:pt x="0" y="775519"/>
                </a:lnTo>
                <a:lnTo>
                  <a:pt x="0" y="775519"/>
                </a:lnTo>
                <a:lnTo>
                  <a:pt x="0" y="775519"/>
                </a:lnTo>
                <a:lnTo>
                  <a:pt x="0" y="775519"/>
                </a:lnTo>
                <a:lnTo>
                  <a:pt x="0" y="15496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6467475" y="1238885"/>
            <a:ext cx="2736850" cy="79560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467475" y="1802769"/>
            <a:ext cx="4372610" cy="1763391"/>
          </a:xfrm>
          <a:prstGeom prst="roundRect">
            <a:avLst>
              <a:gd name="adj" fmla="val 12393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467475" y="1802769"/>
            <a:ext cx="4372610" cy="176339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960755" y="3804285"/>
            <a:ext cx="2736850" cy="795607"/>
          </a:xfrm>
          <a:custGeom>
            <a:avLst/>
            <a:gdLst/>
            <a:ahLst/>
            <a:cxnLst/>
            <a:rect l="l" t="t" r="r" b="b"/>
            <a:pathLst>
              <a:path w="2736850" h="795607">
                <a:moveTo>
                  <a:pt x="0" y="154960"/>
                </a:moveTo>
                <a:lnTo>
                  <a:pt x="0" y="150656"/>
                </a:lnTo>
                <a:cubicBezTo>
                  <a:pt x="-1905" y="66002"/>
                  <a:pt x="73660" y="-2152"/>
                  <a:pt x="133985" y="0"/>
                </a:cubicBezTo>
                <a:lnTo>
                  <a:pt x="137160" y="0"/>
                </a:lnTo>
                <a:lnTo>
                  <a:pt x="2492375" y="0"/>
                </a:lnTo>
                <a:lnTo>
                  <a:pt x="2736850" y="563884"/>
                </a:lnTo>
                <a:lnTo>
                  <a:pt x="228600" y="563884"/>
                </a:lnTo>
                <a:lnTo>
                  <a:pt x="222885" y="563884"/>
                </a:lnTo>
                <a:lnTo>
                  <a:pt x="217170" y="563166"/>
                </a:lnTo>
                <a:cubicBezTo>
                  <a:pt x="99060" y="561014"/>
                  <a:pt x="1905" y="703061"/>
                  <a:pt x="1270" y="795607"/>
                </a:cubicBezTo>
                <a:cubicBezTo>
                  <a:pt x="1270" y="796324"/>
                  <a:pt x="0" y="778389"/>
                  <a:pt x="0" y="776237"/>
                </a:cubicBezTo>
                <a:lnTo>
                  <a:pt x="0" y="775519"/>
                </a:lnTo>
                <a:lnTo>
                  <a:pt x="0" y="775519"/>
                </a:lnTo>
                <a:lnTo>
                  <a:pt x="0" y="775519"/>
                </a:lnTo>
                <a:lnTo>
                  <a:pt x="0" y="775519"/>
                </a:lnTo>
                <a:lnTo>
                  <a:pt x="0" y="15496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960755" y="3804285"/>
            <a:ext cx="2736850" cy="79560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960755" y="4368169"/>
            <a:ext cx="4372610" cy="1763391"/>
          </a:xfrm>
          <a:prstGeom prst="roundRect">
            <a:avLst>
              <a:gd name="adj" fmla="val 12393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60755" y="4368169"/>
            <a:ext cx="4372610" cy="176339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67475" y="3804285"/>
            <a:ext cx="2736850" cy="795607"/>
          </a:xfrm>
          <a:custGeom>
            <a:avLst/>
            <a:gdLst/>
            <a:ahLst/>
            <a:cxnLst/>
            <a:rect l="l" t="t" r="r" b="b"/>
            <a:pathLst>
              <a:path w="2736850" h="795607">
                <a:moveTo>
                  <a:pt x="0" y="154960"/>
                </a:moveTo>
                <a:lnTo>
                  <a:pt x="0" y="150656"/>
                </a:lnTo>
                <a:cubicBezTo>
                  <a:pt x="-1905" y="66002"/>
                  <a:pt x="73660" y="-2152"/>
                  <a:pt x="133985" y="0"/>
                </a:cubicBezTo>
                <a:lnTo>
                  <a:pt x="137160" y="0"/>
                </a:lnTo>
                <a:lnTo>
                  <a:pt x="2492375" y="0"/>
                </a:lnTo>
                <a:lnTo>
                  <a:pt x="2736850" y="563884"/>
                </a:lnTo>
                <a:lnTo>
                  <a:pt x="228600" y="563884"/>
                </a:lnTo>
                <a:lnTo>
                  <a:pt x="222885" y="563884"/>
                </a:lnTo>
                <a:lnTo>
                  <a:pt x="217170" y="563166"/>
                </a:lnTo>
                <a:cubicBezTo>
                  <a:pt x="99060" y="561014"/>
                  <a:pt x="1905" y="703061"/>
                  <a:pt x="1270" y="795607"/>
                </a:cubicBezTo>
                <a:cubicBezTo>
                  <a:pt x="1270" y="796324"/>
                  <a:pt x="0" y="778389"/>
                  <a:pt x="0" y="776237"/>
                </a:cubicBezTo>
                <a:lnTo>
                  <a:pt x="0" y="775519"/>
                </a:lnTo>
                <a:lnTo>
                  <a:pt x="0" y="775519"/>
                </a:lnTo>
                <a:lnTo>
                  <a:pt x="0" y="775519"/>
                </a:lnTo>
                <a:lnTo>
                  <a:pt x="0" y="775519"/>
                </a:lnTo>
                <a:lnTo>
                  <a:pt x="0" y="15496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6467475" y="3804285"/>
            <a:ext cx="2736850" cy="79560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467475" y="4368169"/>
            <a:ext cx="4372610" cy="1763391"/>
          </a:xfrm>
          <a:prstGeom prst="roundRect">
            <a:avLst>
              <a:gd name="adj" fmla="val 12393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467475" y="4368169"/>
            <a:ext cx="4372610" cy="176339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92530" y="1288415"/>
            <a:ext cx="2245360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Application Layer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06805" y="1875790"/>
            <a:ext cx="4050030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encryption at the application layer to secure API communications and protect data exchanged between applications.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92530" y="3853815"/>
            <a:ext cx="2245360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Transport Layer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06805" y="4441190"/>
            <a:ext cx="4050030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 TLS 1.3 and IPSec tunnels to encrypt data in transit. This ensures that data remains secure as it travels across the network.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699250" y="1288415"/>
            <a:ext cx="2245360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Layer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613525" y="1875790"/>
            <a:ext cx="4050030" cy="1091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 5G networks and network slicing to protect against interception and unauthorized access. This is crucial for maintaining the integrity of telecom services.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699250" y="3853815"/>
            <a:ext cx="2245360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Storage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613525" y="4441190"/>
            <a:ext cx="4050030" cy="1091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 data at rest in databases and storage systems. Proper key management ensures that data remains secure even if storage devices are compromised.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5-d2r90v9e3tpg8rchuqd0.png">    </p:cNvPr>
          <p:cNvPicPr>
            <a:picLocks noChangeAspect="1"/>
          </p:cNvPicPr>
          <p:nvPr/>
        </p:nvPicPr>
        <p:blipFill>
          <a:blip r:embed="rId1"/>
          <a:srcRect l="3322" r="3322" t="0" b="0"/>
          <a:stretch/>
        </p:blipFill>
        <p:spPr>
          <a:xfrm>
            <a:off x="0" y="0"/>
            <a:ext cx="12208510" cy="68821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 flipH="1">
            <a:off x="1504315" y="231457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 flipH="1">
            <a:off x="1504315" y="2936240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 flipH="1">
            <a:off x="1504315" y="355790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 flipH="1">
            <a:off x="1504315" y="4179570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 flipH="1">
            <a:off x="1504315" y="480123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Text 5"/>
          <p:cNvSpPr/>
          <p:nvPr/>
        </p:nvSpPr>
        <p:spPr>
          <a:xfrm>
            <a:off x="838200" y="1301750"/>
            <a:ext cx="462915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06095" y="2257425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572895" y="2312670"/>
            <a:ext cx="911733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Opening &amp; Journey Recap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06095" y="2879090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572895" y="2934335"/>
            <a:ext cx="996950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Threat Landscape Deep Dive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06095" y="3500755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572895" y="3556000"/>
            <a:ext cx="98863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Defense Strategies &amp; Zero Trust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06095" y="4122420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572895" y="4177665"/>
            <a:ext cx="997648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Encryption &amp; 5G Security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06095" y="4744085"/>
            <a:ext cx="104140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572895" y="4799330"/>
            <a:ext cx="98863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Interactive Lab &amp; SOC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5G Security Architecture Blueprint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5400000">
            <a:off x="815975" y="2433955"/>
            <a:ext cx="3455035" cy="2957195"/>
          </a:xfrm>
          <a:custGeom>
            <a:avLst/>
            <a:gdLst/>
            <a:ahLst/>
            <a:cxnLst/>
            <a:rect l="l" t="t" r="r" b="b"/>
            <a:pathLst>
              <a:path w="3455035" h="2957195">
                <a:moveTo>
                  <a:pt x="1914525" y="0"/>
                </a:moveTo>
                <a:lnTo>
                  <a:pt x="2684780" y="0"/>
                </a:lnTo>
                <a:lnTo>
                  <a:pt x="3455035" y="1478598"/>
                </a:lnTo>
                <a:lnTo>
                  <a:pt x="2684780" y="2957195"/>
                </a:lnTo>
                <a:lnTo>
                  <a:pt x="0" y="2957195"/>
                </a:lnTo>
                <a:lnTo>
                  <a:pt x="0" y="0"/>
                </a:lnTo>
                <a:lnTo>
                  <a:pt x="1914525" y="0"/>
                </a:lnTo>
                <a:close/>
              </a:path>
            </a:pathLst>
          </a:cu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 rot="5400000">
            <a:off x="815975" y="2433955"/>
            <a:ext cx="3455035" cy="2957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031240" y="1775460"/>
            <a:ext cx="3023870" cy="762000"/>
          </a:xfrm>
          <a:prstGeom prst="roundRect">
            <a:avLst>
              <a:gd name="adj" fmla="val 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031240" y="1775460"/>
            <a:ext cx="3023870" cy="76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017395" y="5783580"/>
            <a:ext cx="1052195" cy="121920"/>
          </a:xfrm>
          <a:prstGeom prst="ellipse">
            <a:avLst/>
          </a:prstGeom>
          <a:solidFill>
            <a:srgbClr val="49B2FE">
              <a:alpha val="65098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2017395" y="5783580"/>
            <a:ext cx="1052195" cy="121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 rot="5400000">
            <a:off x="4349115" y="2037715"/>
            <a:ext cx="3455035" cy="2957195"/>
          </a:xfrm>
          <a:custGeom>
            <a:avLst/>
            <a:gdLst/>
            <a:ahLst/>
            <a:cxnLst/>
            <a:rect l="l" t="t" r="r" b="b"/>
            <a:pathLst>
              <a:path w="3455035" h="2957195">
                <a:moveTo>
                  <a:pt x="1914525" y="0"/>
                </a:moveTo>
                <a:lnTo>
                  <a:pt x="2684780" y="0"/>
                </a:lnTo>
                <a:lnTo>
                  <a:pt x="3455035" y="1478598"/>
                </a:lnTo>
                <a:lnTo>
                  <a:pt x="2684780" y="2957195"/>
                </a:lnTo>
                <a:lnTo>
                  <a:pt x="0" y="2957195"/>
                </a:lnTo>
                <a:lnTo>
                  <a:pt x="0" y="0"/>
                </a:lnTo>
                <a:lnTo>
                  <a:pt x="1914525" y="0"/>
                </a:lnTo>
                <a:close/>
              </a:path>
            </a:pathLst>
          </a:cu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 rot="5400000">
            <a:off x="4349115" y="2037715"/>
            <a:ext cx="3455035" cy="2957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564380" y="1379220"/>
            <a:ext cx="3023870" cy="762000"/>
          </a:xfrm>
          <a:prstGeom prst="roundRect">
            <a:avLst>
              <a:gd name="adj" fmla="val 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4564380" y="1379220"/>
            <a:ext cx="3023870" cy="76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550535" y="5387340"/>
            <a:ext cx="1052195" cy="121920"/>
          </a:xfrm>
          <a:prstGeom prst="ellipse">
            <a:avLst/>
          </a:prstGeom>
          <a:solidFill>
            <a:srgbClr val="49B2FE">
              <a:alpha val="65098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5550535" y="5387340"/>
            <a:ext cx="1052195" cy="121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 rot="5400000">
            <a:off x="7882255" y="2433955"/>
            <a:ext cx="3455035" cy="2957195"/>
          </a:xfrm>
          <a:custGeom>
            <a:avLst/>
            <a:gdLst/>
            <a:ahLst/>
            <a:cxnLst/>
            <a:rect l="l" t="t" r="r" b="b"/>
            <a:pathLst>
              <a:path w="3455035" h="2957195">
                <a:moveTo>
                  <a:pt x="1914525" y="0"/>
                </a:moveTo>
                <a:lnTo>
                  <a:pt x="2684780" y="0"/>
                </a:lnTo>
                <a:lnTo>
                  <a:pt x="3455035" y="1478598"/>
                </a:lnTo>
                <a:lnTo>
                  <a:pt x="2684780" y="2957195"/>
                </a:lnTo>
                <a:lnTo>
                  <a:pt x="0" y="2957195"/>
                </a:lnTo>
                <a:lnTo>
                  <a:pt x="0" y="0"/>
                </a:lnTo>
                <a:lnTo>
                  <a:pt x="1914525" y="0"/>
                </a:lnTo>
                <a:close/>
              </a:path>
            </a:pathLst>
          </a:cu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8" name="Text 16"/>
          <p:cNvSpPr/>
          <p:nvPr/>
        </p:nvSpPr>
        <p:spPr>
          <a:xfrm rot="5400000">
            <a:off x="7882255" y="2433955"/>
            <a:ext cx="3455035" cy="29571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097520" y="1775460"/>
            <a:ext cx="3023870" cy="762000"/>
          </a:xfrm>
          <a:prstGeom prst="roundRect">
            <a:avLst>
              <a:gd name="adj" fmla="val 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8097520" y="1775460"/>
            <a:ext cx="3023870" cy="76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9083675" y="5783580"/>
            <a:ext cx="1052195" cy="121920"/>
          </a:xfrm>
          <a:prstGeom prst="ellipse">
            <a:avLst/>
          </a:prstGeom>
          <a:solidFill>
            <a:srgbClr val="49B2FE">
              <a:alpha val="65098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083675" y="5783580"/>
            <a:ext cx="1052195" cy="121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64920" y="1833880"/>
            <a:ext cx="255651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Authentication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36015" y="2593340"/>
            <a:ext cx="2814320" cy="1871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enhanced authentication protocols like 5G-AKA to ensure mutual authentication between devices and networks. This reduces the risk of unauthorized access.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798060" y="1437640"/>
            <a:ext cx="255651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Slicing Security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669155" y="2197100"/>
            <a:ext cx="2814320" cy="1871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Isolate network slices to prevent cross-slice attacks. Each slice should have its own security policies and authentication mechanisms to ensure data confidentiality and integrity.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331200" y="1833880"/>
            <a:ext cx="2556510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Edge Computing Security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02295" y="2593340"/>
            <a:ext cx="2814320" cy="18710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 edge computing environments with local encryption and firewalls. This ensures that sensitive data processed at the edge remains secure and compliant with regulations.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>    </p:cNvPr>
          <p:cNvPicPr>
            <a:picLocks noChangeAspect="1"/>
          </p:cNvPicPr>
          <p:nvPr/>
        </p:nvPicPr>
        <p:blipFill>
          <a:blip r:embed="rId1"/>
          <a:srcRect l="3583" r="3583" t="0" b="0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Interactive Lab &amp; SOC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>
            <a:alpha val="74902"/>
          </a:srgb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Threat Assessment Challenge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7361555" y="-635"/>
            <a:ext cx="4815840" cy="685038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7361555" y="-635"/>
            <a:ext cx="4815840" cy="68503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5" name="Image 0" descr="https://kimi-img.moonshot.cn/pub/slides/slides_tmpl/image/25-09-02-14:36:45-d2r90v9e3tpg8rchuqdg.png">    </p:cNvPr>
          <p:cNvPicPr>
            <a:picLocks noChangeAspect="1"/>
          </p:cNvPicPr>
          <p:nvPr/>
        </p:nvPicPr>
        <p:blipFill>
          <a:blip r:embed="rId1"/>
          <a:srcRect l="23" r="23" t="0" b="0"/>
          <a:stretch/>
        </p:blipFill>
        <p:spPr>
          <a:xfrm>
            <a:off x="692785" y="1851025"/>
            <a:ext cx="6939915" cy="385572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766050" y="1290955"/>
            <a:ext cx="430911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Challenge Overview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766050" y="2404745"/>
            <a:ext cx="4013835" cy="30835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 a secure 5G telecom network for ten million subscribers, including critical services like healthcare and government. Ensure compliance with Egyptian data protection laws and implement Zero Trust and encryption controls.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Lab Build Secure Telecom System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635" y="5362575"/>
            <a:ext cx="12191365" cy="1495425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635" y="5362575"/>
            <a:ext cx="12191365" cy="14954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813425" y="2110740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gradFill rotWithShape="1" flip="none">
            <a:gsLst>
              <a:gs pos="0">
                <a:srgbClr val="BCD0F7">
                  <a:alpha val="0"/>
                </a:srgbClr>
              </a:gs>
              <a:gs pos="20000">
                <a:srgbClr val="BCD0F7">
                  <a:alpha val="0"/>
                </a:srgbClr>
              </a:gs>
              <a:gs pos="100000">
                <a:srgbClr val="BCD0F7">
                  <a:alpha val="40000"/>
                </a:srgbClr>
              </a:gs>
            </a:gsLst>
            <a:lin ang="108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5813425" y="2110740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921375" y="2241550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solidFill>
            <a:srgbClr val="FFFFFF"/>
          </a:solidFill>
          <a:ln w="28575">
            <a:gradFill rotWithShape="1" flip="none">
              <a:gsLst>
                <a:gs pos="0">
                  <a:srgbClr val="BCD0F7">
                    <a:alpha val="0"/>
                  </a:srgbClr>
                </a:gs>
                <a:gs pos="30000">
                  <a:srgbClr val="BCD0F7">
                    <a:alpha val="0"/>
                  </a:srgbClr>
                </a:gs>
                <a:gs pos="100000">
                  <a:srgbClr val="91B1F1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921375" y="2241550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915670" y="1682115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gradFill rotWithShape="1" flip="none">
            <a:gsLst>
              <a:gs pos="0">
                <a:srgbClr val="92D1FE">
                  <a:alpha val="0"/>
                </a:srgbClr>
              </a:gs>
              <a:gs pos="20000">
                <a:srgbClr val="92D1FE">
                  <a:alpha val="0"/>
                </a:srgbClr>
              </a:gs>
              <a:gs pos="100000">
                <a:srgbClr val="92D1FE">
                  <a:alpha val="40000"/>
                </a:srgbClr>
              </a:gs>
            </a:gsLst>
            <a:lin ang="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915670" y="1682115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19785" y="1556385"/>
            <a:ext cx="5360035" cy="2709545"/>
          </a:xfrm>
          <a:custGeom>
            <a:avLst/>
            <a:gdLst/>
            <a:ahLst/>
            <a:cxnLst/>
            <a:rect l="l" t="t" r="r" b="b"/>
            <a:pathLst>
              <a:path w="5360035" h="2709545">
                <a:moveTo>
                  <a:pt x="4633675" y="2709545"/>
                </a:moveTo>
                <a:lnTo>
                  <a:pt x="0" y="2709545"/>
                </a:lnTo>
                <a:lnTo>
                  <a:pt x="726360" y="0"/>
                </a:lnTo>
                <a:lnTo>
                  <a:pt x="5360035" y="0"/>
                </a:lnTo>
                <a:close/>
              </a:path>
            </a:pathLst>
          </a:custGeom>
          <a:solidFill>
            <a:srgbClr val="FFFFFF"/>
          </a:solidFill>
          <a:ln w="19050">
            <a:gradFill rotWithShape="1" flip="none">
              <a:gsLst>
                <a:gs pos="0">
                  <a:srgbClr val="92D1FE">
                    <a:alpha val="0"/>
                  </a:srgbClr>
                </a:gs>
                <a:gs pos="30000">
                  <a:srgbClr val="92D1FE">
                    <a:alpha val="0"/>
                  </a:srgbClr>
                </a:gs>
                <a:gs pos="100000">
                  <a:srgbClr val="49B2FE"/>
                </a:gs>
              </a:gsLst>
              <a:lin ang="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19785" y="1556385"/>
            <a:ext cx="5360035" cy="27095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199255" y="1338990"/>
            <a:ext cx="1457325" cy="504006"/>
          </a:xfrm>
          <a:prstGeom prst="parallelogram">
            <a:avLst>
              <a:gd name="adj" fmla="val 20892"/>
            </a:avLst>
          </a:prstGeom>
          <a:solidFill>
            <a:srgbClr val="49B2FE"/>
          </a:solidFill>
          <a:ln/>
        </p:spPr>
      </p:sp>
      <p:sp>
        <p:nvSpPr>
          <p:cNvPr id="14" name="Text 12"/>
          <p:cNvSpPr/>
          <p:nvPr/>
        </p:nvSpPr>
        <p:spPr>
          <a:xfrm>
            <a:off x="4199255" y="1338990"/>
            <a:ext cx="1457325" cy="5040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54760" y="2092325"/>
            <a:ext cx="3806190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Lab Objectives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27405" y="2514600"/>
            <a:ext cx="4232910" cy="1332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TLS/SSL encryption, set up a PKI infrastructure, configure firewall rules, deploy intrusion detection, and set up SIEM monitoring. Test the system with simulated attacks to ensure robust security.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471285" y="4613685"/>
            <a:ext cx="1457325" cy="504006"/>
          </a:xfrm>
          <a:prstGeom prst="parallelogram">
            <a:avLst>
              <a:gd name="adj" fmla="val 20892"/>
            </a:avLst>
          </a:prstGeom>
          <a:solidFill>
            <a:srgbClr val="2A76EA"/>
          </a:solidFill>
          <a:ln/>
        </p:spPr>
      </p:sp>
      <p:sp>
        <p:nvSpPr>
          <p:cNvPr id="18" name="Text 16"/>
          <p:cNvSpPr/>
          <p:nvPr/>
        </p:nvSpPr>
        <p:spPr>
          <a:xfrm>
            <a:off x="6471285" y="4613685"/>
            <a:ext cx="1457325" cy="50400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994525" y="2595245"/>
            <a:ext cx="3806825" cy="369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Expected Outcome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995160" y="3017520"/>
            <a:ext cx="4233600" cy="142934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the end of the lab, you will have built a production-ready secure telecom system. This hands-on experience will reinforce your understanding of the concepts covered in the session.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635" y="-1905"/>
            <a:ext cx="4740275" cy="6859905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-635" y="-1905"/>
            <a:ext cx="4740275" cy="68599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7-d2r90vpe3tpg8rchuqi0.jpg">    </p:cNvPr>
          <p:cNvPicPr>
            <a:picLocks noChangeAspect="1"/>
          </p:cNvPicPr>
          <p:nvPr/>
        </p:nvPicPr>
        <p:blipFill>
          <a:blip r:embed="rId1"/>
          <a:srcRect l="44049" r="21872" t="0" b="0"/>
          <a:stretch/>
        </p:blipFill>
        <p:spPr>
          <a:xfrm>
            <a:off x="0" y="0"/>
            <a:ext cx="4723765" cy="686054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406400" y="1508760"/>
            <a:ext cx="3535680" cy="4556760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06400" y="1508760"/>
            <a:ext cx="3535680" cy="45567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25120" y="319405"/>
            <a:ext cx="4144010" cy="9036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Lab Exercise Step-by-Step Workflow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68325" y="2587625"/>
            <a:ext cx="3178810" cy="0"/>
          </a:xfrm>
          <a:prstGeom prst="line">
            <a:avLst/>
          </a:prstGeom>
          <a:noFill/>
          <a:ln w="31750">
            <a:solidFill>
              <a:srgbClr val="49B2FE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68325" y="2498725"/>
            <a:ext cx="3178810" cy="0"/>
          </a:xfrm>
          <a:prstGeom prst="line">
            <a:avLst/>
          </a:prstGeom>
          <a:noFill/>
          <a:ln w="12700">
            <a:solidFill>
              <a:srgbClr val="49B2FE"/>
            </a:solidFill>
            <a:prstDash val="solid"/>
            <a:headEnd type="none"/>
            <a:tailEnd type="none"/>
          </a:ln>
        </p:spPr>
      </p:sp>
      <p:sp>
        <p:nvSpPr>
          <p:cNvPr id="10" name="Shape 7"/>
          <p:cNvSpPr/>
          <p:nvPr/>
        </p:nvSpPr>
        <p:spPr>
          <a:xfrm>
            <a:off x="5000625" y="1233805"/>
            <a:ext cx="6316980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000625" y="1233805"/>
            <a:ext cx="6316980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5269230" y="1395095"/>
            <a:ext cx="271145" cy="252730"/>
          </a:xfrm>
          <a:prstGeom prst="triangle">
            <a:avLst/>
          </a:prstGeom>
          <a:solidFill>
            <a:srgbClr val="018EF4"/>
          </a:solidFill>
          <a:ln/>
        </p:spPr>
      </p:sp>
      <p:sp>
        <p:nvSpPr>
          <p:cNvPr id="13" name="Shape 10"/>
          <p:cNvSpPr/>
          <p:nvPr/>
        </p:nvSpPr>
        <p:spPr>
          <a:xfrm>
            <a:off x="5000625" y="3707765"/>
            <a:ext cx="6316980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000625" y="3707765"/>
            <a:ext cx="6316980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5269230" y="3869055"/>
            <a:ext cx="271145" cy="252730"/>
          </a:xfrm>
          <a:prstGeom prst="triangle">
            <a:avLst/>
          </a:prstGeom>
          <a:solidFill>
            <a:srgbClr val="018EF4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5269230" y="3869055"/>
            <a:ext cx="271145" cy="252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68325" y="1746250"/>
            <a:ext cx="317881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Access the Lab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68960" y="2661920"/>
            <a:ext cx="3182620" cy="20478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 in to the security lab using the provided URL and credentials. Review the network topology to understand the environment you will be securing.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586095" y="1362710"/>
            <a:ext cx="547560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Security Controls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163185" y="1706245"/>
            <a:ext cx="5905500" cy="8961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Follow the step-by-step guide to implement encryption, access control, monitoring, and threat detection. Verify each step to ensure proper configuration.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586095" y="3836670"/>
            <a:ext cx="547560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and Document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163185" y="4180205"/>
            <a:ext cx="5905500" cy="8961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Run penetration tests to validate your defenses. Document your responses and any issues encountered. This documentation will be crucial for future reference and improvement.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800" y="33210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Protection and Privacy Governance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018EF4"/>
              </a:gs>
              <a:gs pos="91000">
                <a:srgbClr val="49B2FE"/>
              </a:gs>
              <a:gs pos="100000">
                <a:srgbClr val="49B2FE"/>
              </a:gs>
            </a:gsLst>
            <a:lin ang="135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-5080" y="5532755"/>
            <a:ext cx="12207240" cy="1325245"/>
          </a:xfrm>
          <a:prstGeom prst="roundRect">
            <a:avLst>
              <a:gd name="adj" fmla="val 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-5080" y="5532755"/>
            <a:ext cx="12207240" cy="13252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231140" y="1412240"/>
            <a:ext cx="2841625" cy="4373880"/>
          </a:xfrm>
          <a:prstGeom prst="round2SameRect">
            <a:avLst>
              <a:gd name="adj1" fmla="val 9523"/>
              <a:gd name="adj2" fmla="val 0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FFFFFF">
                    <a:alpha val="0"/>
                  </a:srgbClr>
                </a:gs>
                <a:gs pos="4400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231140" y="1412240"/>
            <a:ext cx="2841625" cy="4373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3080" y="1412240"/>
            <a:ext cx="1112520" cy="533400"/>
          </a:xfrm>
          <a:prstGeom prst="round2DiagRect">
            <a:avLst>
              <a:gd name="adj1" fmla="val 50000"/>
              <a:gd name="adj2" fmla="val 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>
            <a:off x="513080" y="1412240"/>
            <a:ext cx="1112520" cy="533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220720" y="1412240"/>
            <a:ext cx="2795270" cy="4373880"/>
          </a:xfrm>
          <a:prstGeom prst="round2SameRect">
            <a:avLst>
              <a:gd name="adj1" fmla="val 9523"/>
              <a:gd name="adj2" fmla="val 0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FFFFFF">
                    <a:alpha val="0"/>
                  </a:srgbClr>
                </a:gs>
                <a:gs pos="4400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3220720" y="1412240"/>
            <a:ext cx="2795270" cy="4373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347720" y="1412240"/>
            <a:ext cx="1112520" cy="533400"/>
          </a:xfrm>
          <a:prstGeom prst="round2DiagRect">
            <a:avLst>
              <a:gd name="adj1" fmla="val 50000"/>
              <a:gd name="adj2" fmla="val 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3347720" y="1412240"/>
            <a:ext cx="1112520" cy="533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82360" y="1412240"/>
            <a:ext cx="2559685" cy="4373880"/>
          </a:xfrm>
          <a:prstGeom prst="round2SameRect">
            <a:avLst>
              <a:gd name="adj1" fmla="val 9523"/>
              <a:gd name="adj2" fmla="val 0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FFFFFF">
                    <a:alpha val="0"/>
                  </a:srgbClr>
                </a:gs>
                <a:gs pos="4400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182360" y="1412240"/>
            <a:ext cx="2559685" cy="4373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182360" y="1412240"/>
            <a:ext cx="1112520" cy="533400"/>
          </a:xfrm>
          <a:prstGeom prst="round2DiagRect">
            <a:avLst>
              <a:gd name="adj1" fmla="val 50000"/>
              <a:gd name="adj2" fmla="val 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6182360" y="1412240"/>
            <a:ext cx="1112520" cy="533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908415" y="1412240"/>
            <a:ext cx="2961640" cy="4373880"/>
          </a:xfrm>
          <a:prstGeom prst="round2SameRect">
            <a:avLst>
              <a:gd name="adj1" fmla="val 9523"/>
              <a:gd name="adj2" fmla="val 0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FFFFFF">
                    <a:alpha val="0"/>
                  </a:srgbClr>
                </a:gs>
                <a:gs pos="4400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908415" y="1412240"/>
            <a:ext cx="2961640" cy="4373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9017000" y="1412240"/>
            <a:ext cx="1112520" cy="533400"/>
          </a:xfrm>
          <a:prstGeom prst="round2DiagRect">
            <a:avLst>
              <a:gd name="adj1" fmla="val 50000"/>
              <a:gd name="adj2" fmla="val 0"/>
            </a:avLst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9017000" y="1412240"/>
            <a:ext cx="1112520" cy="533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-5080" y="6195695"/>
            <a:ext cx="12207240" cy="0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24" name="Shape 22"/>
          <p:cNvSpPr/>
          <p:nvPr/>
        </p:nvSpPr>
        <p:spPr>
          <a:xfrm>
            <a:off x="1686560" y="6116320"/>
            <a:ext cx="198120" cy="198120"/>
          </a:xfrm>
          <a:prstGeom prst="ellipse">
            <a:avLst/>
          </a:prstGeom>
          <a:gradFill rotWithShape="1" flip="none">
            <a:gsLst>
              <a:gs pos="0">
                <a:srgbClr val="018EF4"/>
              </a:gs>
              <a:gs pos="53000">
                <a:srgbClr val="49B2FE"/>
              </a:gs>
              <a:gs pos="91000">
                <a:srgbClr val="95D7F9"/>
              </a:gs>
              <a:gs pos="100000">
                <a:srgbClr val="95D7F9"/>
              </a:gs>
            </a:gsLst>
            <a:lin ang="13500000" scaled="1"/>
          </a:gradFill>
          <a:ln w="38100">
            <a:solidFill>
              <a:srgbClr val="FFFFFF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1686560" y="6116320"/>
            <a:ext cx="198120" cy="198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627880" y="6116320"/>
            <a:ext cx="198120" cy="198120"/>
          </a:xfrm>
          <a:prstGeom prst="ellipse">
            <a:avLst/>
          </a:prstGeom>
          <a:gradFill rotWithShape="1" flip="none">
            <a:gsLst>
              <a:gs pos="0">
                <a:srgbClr val="018EF4"/>
              </a:gs>
              <a:gs pos="53000">
                <a:srgbClr val="49B2FE"/>
              </a:gs>
              <a:gs pos="91000">
                <a:srgbClr val="95D7F9"/>
              </a:gs>
              <a:gs pos="100000">
                <a:srgbClr val="95D7F9"/>
              </a:gs>
            </a:gsLst>
            <a:lin ang="13500000" scaled="1"/>
          </a:gradFill>
          <a:ln w="38100">
            <a:solidFill>
              <a:srgbClr val="FFFFFF"/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4627880" y="6116320"/>
            <a:ext cx="198120" cy="198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569200" y="6116320"/>
            <a:ext cx="198120" cy="198120"/>
          </a:xfrm>
          <a:prstGeom prst="ellipse">
            <a:avLst/>
          </a:prstGeom>
          <a:gradFill rotWithShape="1" flip="none">
            <a:gsLst>
              <a:gs pos="0">
                <a:srgbClr val="018EF4"/>
              </a:gs>
              <a:gs pos="53000">
                <a:srgbClr val="49B2FE"/>
              </a:gs>
              <a:gs pos="91000">
                <a:srgbClr val="95D7F9"/>
              </a:gs>
              <a:gs pos="100000">
                <a:srgbClr val="95D7F9"/>
              </a:gs>
            </a:gsLst>
            <a:lin ang="13500000" scaled="1"/>
          </a:gradFill>
          <a:ln w="38100">
            <a:solidFill>
              <a:srgbClr val="FFFFFF"/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7569200" y="6116320"/>
            <a:ext cx="198120" cy="198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510520" y="6116320"/>
            <a:ext cx="198120" cy="198120"/>
          </a:xfrm>
          <a:prstGeom prst="ellipse">
            <a:avLst/>
          </a:prstGeom>
          <a:gradFill rotWithShape="1" flip="none">
            <a:gsLst>
              <a:gs pos="0">
                <a:srgbClr val="018EF4"/>
              </a:gs>
              <a:gs pos="53000">
                <a:srgbClr val="49B2FE"/>
              </a:gs>
              <a:gs pos="91000">
                <a:srgbClr val="95D7F9"/>
              </a:gs>
              <a:gs pos="100000">
                <a:srgbClr val="95D7F9"/>
              </a:gs>
            </a:gsLst>
            <a:lin ang="13500000" scaled="1"/>
          </a:gradFill>
          <a:ln w="38100">
            <a:solidFill>
              <a:srgbClr val="FFFFFF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10510520" y="6116320"/>
            <a:ext cx="198120" cy="198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87400" y="1442720"/>
            <a:ext cx="6197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32765" y="2004695"/>
            <a:ext cx="2341245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Regulatory Compliance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57200" y="2661285"/>
            <a:ext cx="2435225" cy="21832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Ensure compliance with global and Egyptian data protection laws such as GDPR. Non-compliance can result in significant fines, making regulatory adherence a critical aspect of data protection.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3622040" y="1442720"/>
            <a:ext cx="6197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3569970" y="2004695"/>
            <a:ext cx="213868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Classification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385185" y="2661285"/>
            <a:ext cx="2466340" cy="21832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Classify data into categories such as public, internal, confidential, and restricted. This helps in applying appropriate protection measures based on the sensitivity of the data.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56680" y="1442720"/>
            <a:ext cx="6197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404610" y="2004695"/>
            <a:ext cx="227393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Minimization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301105" y="2661285"/>
            <a:ext cx="2341880" cy="16375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Collect only the data necessary for business operations. This principle reduces the risk of data breaches and ensures privacy by design.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291320" y="1442720"/>
            <a:ext cx="6197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149715" y="2004695"/>
            <a:ext cx="230632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Retention Policies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072880" y="2661285"/>
            <a:ext cx="2567305" cy="19103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automated data retention and deletion policies to comply with legal requirements. This ensures that data is managed efficiently and securely throughout its lifecycle.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Operations Center Components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213360" y="1508125"/>
            <a:ext cx="11765280" cy="4257040"/>
          </a:xfrm>
          <a:prstGeom prst="roundRect">
            <a:avLst>
              <a:gd name="adj" fmla="val 8569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8000">
                  <a:srgbClr val="77B437">
                    <a:alpha val="0"/>
                  </a:srgbClr>
                </a:gs>
                <a:gs pos="66000">
                  <a:srgbClr val="80BD3F">
                    <a:alpha val="0"/>
                  </a:srgbClr>
                </a:gs>
                <a:gs pos="100000">
                  <a:srgbClr val="49B2FE"/>
                </a:gs>
              </a:gsLst>
              <a:lin ang="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13360" y="1508125"/>
            <a:ext cx="11765280" cy="4257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 flipH="1">
            <a:off x="4675505" y="2216150"/>
            <a:ext cx="2840990" cy="2840990"/>
          </a:xfrm>
          <a:prstGeom prst="ellipse">
            <a:avLst/>
          </a:prstGeom>
          <a:solidFill>
            <a:srgbClr val="95D7F9">
              <a:alpha val="32941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4675505" y="2216150"/>
            <a:ext cx="2840990" cy="2840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flipH="1">
            <a:off x="3959860" y="1500505"/>
            <a:ext cx="4272280" cy="4272280"/>
          </a:xfrm>
          <a:prstGeom prst="ellipse">
            <a:avLst/>
          </a:prstGeom>
          <a:solidFill>
            <a:srgbClr val="49B2FE">
              <a:alpha val="12941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3959860" y="1500505"/>
            <a:ext cx="4272280" cy="4272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 flipH="1">
            <a:off x="4408805" y="1949450"/>
            <a:ext cx="3374390" cy="3374390"/>
          </a:xfrm>
          <a:prstGeom prst="ellipse">
            <a:avLst/>
          </a:prstGeom>
          <a:solidFill>
            <a:srgbClr val="000000">
              <a:alpha val="0"/>
            </a:srgbClr>
          </a:solidFill>
          <a:ln w="12700">
            <a:solidFill>
              <a:srgbClr val="49B2FE"/>
            </a:solidFill>
            <a:prstDash val="dash"/>
          </a:ln>
        </p:spPr>
      </p:sp>
      <p:sp>
        <p:nvSpPr>
          <p:cNvPr id="12" name="Text 10"/>
          <p:cNvSpPr/>
          <p:nvPr/>
        </p:nvSpPr>
        <p:spPr>
          <a:xfrm>
            <a:off x="4408805" y="1949450"/>
            <a:ext cx="3374390" cy="3374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 flipH="1">
            <a:off x="5010785" y="2551430"/>
            <a:ext cx="2171065" cy="2171065"/>
          </a:xfrm>
          <a:prstGeom prst="ellipse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5010785" y="2551430"/>
            <a:ext cx="2171065" cy="2171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5" name="Image 0" descr="https://kimi-img.moonshot.cn/pub/slides/slides_tmpl/image/25-09-02-14:36:45-d2r90v9e3tpg8rchuqeg.sv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515610" y="3046730"/>
            <a:ext cx="1189990" cy="1189990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579755" y="2103120"/>
            <a:ext cx="311785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24/7 Monitoring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60705" y="2835275"/>
            <a:ext cx="3116580" cy="221873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real-time monitoring with SIEM systems to detect and alert on potential threats. Log analysis and threat intelligence integration provide comprehensive visibility into network activities.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79155" y="2103120"/>
            <a:ext cx="311785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Incident Response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460105" y="2835275"/>
            <a:ext cx="3116580" cy="221873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 incident response playbooks and automate remediation processes. Forensic analysis helps in understanding the root cause of incidents and improving future defenses.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>    </p:cNvPr>
          <p:cNvPicPr>
            <a:picLocks noChangeAspect="1"/>
          </p:cNvPicPr>
          <p:nvPr/>
        </p:nvPicPr>
        <p:blipFill>
          <a:blip r:embed="rId1"/>
          <a:srcRect l="3583" r="3583" t="0" b="0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Incident Response &amp; AI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21000000">
            <a:off x="1001395" y="1683385"/>
            <a:ext cx="2458085" cy="3895725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 rot="21000000">
            <a:off x="1001395" y="1683385"/>
            <a:ext cx="2458085" cy="38957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g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3790" y="1884045"/>
            <a:ext cx="2682240" cy="39077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NIST Incident Response Framework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7" name="Text 4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84955" y="1574800"/>
            <a:ext cx="7435850" cy="1767840"/>
          </a:xfrm>
          <a:prstGeom prst="roundRect">
            <a:avLst/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084955" y="1574800"/>
            <a:ext cx="7435850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4323080" y="1795780"/>
            <a:ext cx="1325880" cy="1325880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1" name="Text 8"/>
          <p:cNvSpPr/>
          <p:nvPr/>
        </p:nvSpPr>
        <p:spPr>
          <a:xfrm>
            <a:off x="4323080" y="179578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99610" y="205803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084955" y="3667760"/>
            <a:ext cx="7435850" cy="1767840"/>
          </a:xfrm>
          <a:prstGeom prst="roundRect">
            <a:avLst/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DAF0FF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084955" y="3667760"/>
            <a:ext cx="7435850" cy="1767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323080" y="3888740"/>
            <a:ext cx="1325880" cy="1325880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6" name="Text 13"/>
          <p:cNvSpPr/>
          <p:nvPr/>
        </p:nvSpPr>
        <p:spPr>
          <a:xfrm>
            <a:off x="4323080" y="3888740"/>
            <a:ext cx="1325880" cy="13258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99610" y="4150995"/>
            <a:ext cx="972185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381125" y="2271395"/>
            <a:ext cx="2138971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Preparation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381125" y="2927985"/>
            <a:ext cx="2176145" cy="21832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Prepare for incidents by establishing response plans, training teams, and conducting regular drills. This ensures a swift and effective response when an incident occurs.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907405" y="1724660"/>
            <a:ext cx="542353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Detection and Analysis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907405" y="2076450"/>
            <a:ext cx="5423535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 robust detection mechanisms to identify incidents early. Analyze incidents to understand their scope and impact, enabling targeted response actions.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907405" y="3817620"/>
            <a:ext cx="542353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Containment and Recovery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5907405" y="4169410"/>
            <a:ext cx="5423535" cy="81875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Contain incidents to prevent further damage. Recover affected systems and services while ensuring that lessons learned are documented and applied to improve future defenses.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Powered Security Game Changer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018EF4"/>
              </a:gs>
              <a:gs pos="91000">
                <a:srgbClr val="49B2FE"/>
              </a:gs>
              <a:gs pos="100000">
                <a:srgbClr val="49B2FE"/>
              </a:gs>
            </a:gsLst>
            <a:lin ang="135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-13970" y="5420360"/>
            <a:ext cx="12206605" cy="1463040"/>
          </a:xfrm>
          <a:prstGeom prst="round2Same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-13970" y="5420360"/>
            <a:ext cx="12206605" cy="1463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79145" y="2067560"/>
            <a:ext cx="10796905" cy="3733800"/>
          </a:xfrm>
          <a:prstGeom prst="roundRect">
            <a:avLst>
              <a:gd name="adj" fmla="val 6531"/>
            </a:avLst>
          </a:prstGeom>
          <a:solidFill>
            <a:srgbClr val="FFFFFF">
              <a:alpha val="94118"/>
            </a:srgbClr>
          </a:solidFill>
          <a:ln w="19050">
            <a:gradFill rotWithShape="1" flip="none">
              <a:gsLst>
                <a:gs pos="0">
                  <a:srgbClr val="49B2FE"/>
                </a:gs>
                <a:gs pos="100000">
                  <a:srgbClr val="95D7F9"/>
                </a:gs>
              </a:gsLst>
              <a:lin ang="27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79145" y="2067560"/>
            <a:ext cx="10796905" cy="3733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82040" y="2551430"/>
            <a:ext cx="973709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in Security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82040" y="3413760"/>
            <a:ext cx="9906000" cy="11886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AI-powered security solutions enhance threat detection and response capabilities. Machine learning models can identify anomalies, predict attacks, and automate incident handling, significantly improving security efficiency and effectiveness.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5-d2r90v9e3tpg8rchuqd0.png">    </p:cNvPr>
          <p:cNvPicPr>
            <a:picLocks noChangeAspect="1"/>
          </p:cNvPicPr>
          <p:nvPr/>
        </p:nvPicPr>
        <p:blipFill>
          <a:blip r:embed="rId1"/>
          <a:srcRect l="3322" r="3322" t="0" b="0"/>
          <a:stretch/>
        </p:blipFill>
        <p:spPr>
          <a:xfrm>
            <a:off x="0" y="0"/>
            <a:ext cx="12208510" cy="68821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8200" y="1301750"/>
            <a:ext cx="462915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 flipH="1">
            <a:off x="1576705" y="3075940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 flipH="1">
            <a:off x="1576705" y="4104005"/>
            <a:ext cx="12700" cy="467995"/>
          </a:xfrm>
          <a:prstGeom prst="line">
            <a:avLst/>
          </a:prstGeom>
          <a:noFill/>
          <a:ln w="1905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Text 3"/>
          <p:cNvSpPr/>
          <p:nvPr/>
        </p:nvSpPr>
        <p:spPr>
          <a:xfrm>
            <a:off x="578485" y="3018790"/>
            <a:ext cx="104140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645285" y="3074035"/>
            <a:ext cx="964819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Incident Response &amp; AI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78485" y="4104005"/>
            <a:ext cx="104140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645285" y="4159250"/>
            <a:ext cx="995997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Egypt Opportunity &amp; Careers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Global Security Success Stories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018EF4"/>
              </a:gs>
              <a:gs pos="91000">
                <a:srgbClr val="49B2FE"/>
              </a:gs>
              <a:gs pos="100000">
                <a:srgbClr val="49B2FE"/>
              </a:gs>
            </a:gsLst>
            <a:lin ang="135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487805" y="1603375"/>
            <a:ext cx="8989695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487805" y="1603375"/>
            <a:ext cx="8989695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487805" y="3849370"/>
            <a:ext cx="8989695" cy="1905635"/>
          </a:xfrm>
          <a:prstGeom prst="roundRect">
            <a:avLst>
              <a:gd name="adj" fmla="val 6321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487805" y="3849370"/>
            <a:ext cx="8989695" cy="19056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9" name="Image 0" descr="https://kimi-img.moonshot.cn/pub/slides/slides_tmpl/image/25-09-02-14:36:45-d2r90v9e3tpg8rchuqe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1495" y="1984375"/>
            <a:ext cx="7369810" cy="298450"/>
          </a:xfrm>
          <a:prstGeom prst="rect">
            <a:avLst/>
          </a:prstGeom>
        </p:spPr>
      </p:pic>
      <p:pic>
        <p:nvPicPr>
          <p:cNvPr id="10" name="Image 1" descr="https://kimi-img.moonshot.cn/pub/slides/slides_tmpl/image/25-09-02-14:36:45-d2r90v9e3tpg8rchuqe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495" y="4199255"/>
            <a:ext cx="7369810" cy="29845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737995" y="1732280"/>
            <a:ext cx="779208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Vodafone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1718945" y="2205355"/>
            <a:ext cx="8404225" cy="95091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Vodafone successfully implemented Zero Trust architecture, resulting in a 60% reduction in security breaches. This demonstrates the effectiveness of modern security strategies in protecting large-scale telecom networks.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737995" y="3978275"/>
            <a:ext cx="779208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SK Telecom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1718945" y="4451350"/>
            <a:ext cx="8404225" cy="95091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SK Telecom leveraged AI-powered SOC to achieve 95% threat detection accuracy. This highlights the transformative impact of AI in enhancing security operations and threat management.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>    </p:cNvPr>
          <p:cNvPicPr>
            <a:picLocks noChangeAspect="1"/>
          </p:cNvPicPr>
          <p:nvPr/>
        </p:nvPicPr>
        <p:blipFill>
          <a:blip r:embed="rId1"/>
          <a:srcRect l="3583" r="3583" t="0" b="0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Egypt Opportunity &amp; Careers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800" y="33210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Egypt Cybersecurity Opportunity Landscape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16200000">
            <a:off x="4203700" y="4478020"/>
            <a:ext cx="960120" cy="2636520"/>
          </a:xfrm>
          <a:prstGeom prst="roundRect">
            <a:avLst/>
          </a:prstGeom>
          <a:solidFill>
            <a:srgbClr val="015FA3"/>
          </a:solidFill>
          <a:ln/>
        </p:spPr>
      </p:sp>
      <p:sp>
        <p:nvSpPr>
          <p:cNvPr id="6" name="Text 4"/>
          <p:cNvSpPr/>
          <p:nvPr/>
        </p:nvSpPr>
        <p:spPr>
          <a:xfrm rot="16200000">
            <a:off x="4203700" y="4478020"/>
            <a:ext cx="96012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 rot="16200000">
            <a:off x="7007860" y="4488180"/>
            <a:ext cx="960120" cy="2636520"/>
          </a:xfrm>
          <a:prstGeom prst="roundRect">
            <a:avLst/>
          </a:prstGeom>
          <a:solidFill>
            <a:srgbClr val="015FA3"/>
          </a:solidFill>
          <a:ln/>
        </p:spPr>
      </p:sp>
      <p:sp>
        <p:nvSpPr>
          <p:cNvPr id="8" name="Text 6"/>
          <p:cNvSpPr/>
          <p:nvPr/>
        </p:nvSpPr>
        <p:spPr>
          <a:xfrm rot="16200000">
            <a:off x="7007860" y="4488180"/>
            <a:ext cx="96012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rot="16200000">
            <a:off x="1118129" y="4466590"/>
            <a:ext cx="1013096" cy="2636520"/>
          </a:xfrm>
          <a:prstGeom prst="roundRect">
            <a:avLst/>
          </a:prstGeom>
          <a:solidFill>
            <a:srgbClr val="015FA3"/>
          </a:solidFill>
          <a:ln/>
        </p:spPr>
      </p:sp>
      <p:sp>
        <p:nvSpPr>
          <p:cNvPr id="10" name="Text 8"/>
          <p:cNvSpPr/>
          <p:nvPr/>
        </p:nvSpPr>
        <p:spPr>
          <a:xfrm rot="16200000">
            <a:off x="1118129" y="4466590"/>
            <a:ext cx="1013096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46411" y="5561330"/>
            <a:ext cx="2781949" cy="701040"/>
          </a:xfrm>
          <a:custGeom>
            <a:avLst/>
            <a:gdLst/>
            <a:ahLst/>
            <a:cxnLst/>
            <a:rect l="l" t="t" r="r" b="b"/>
            <a:pathLst>
              <a:path w="2781949" h="701040">
                <a:moveTo>
                  <a:pt x="2781323" y="0"/>
                </a:moveTo>
                <a:cubicBezTo>
                  <a:pt x="2781323" y="-635"/>
                  <a:pt x="2782576" y="15875"/>
                  <a:pt x="2781949" y="15240"/>
                </a:cubicBezTo>
                <a:lnTo>
                  <a:pt x="2781949" y="563880"/>
                </a:lnTo>
                <a:cubicBezTo>
                  <a:pt x="2784456" y="641350"/>
                  <a:pt x="2714892" y="702945"/>
                  <a:pt x="2646581" y="701040"/>
                </a:cubicBezTo>
                <a:lnTo>
                  <a:pt x="135369" y="701040"/>
                </a:lnTo>
                <a:cubicBezTo>
                  <a:pt x="59537" y="703580"/>
                  <a:pt x="-1880" y="633095"/>
                  <a:pt x="0" y="563880"/>
                </a:cubicBezTo>
                <a:lnTo>
                  <a:pt x="0" y="64135"/>
                </a:lnTo>
                <a:lnTo>
                  <a:pt x="2781323" y="361315"/>
                </a:lnTo>
                <a:lnTo>
                  <a:pt x="2781323" y="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246411" y="5561330"/>
            <a:ext cx="2781949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 flipV="1">
            <a:off x="246411" y="5778500"/>
            <a:ext cx="2781323" cy="483870"/>
          </a:xfrm>
          <a:custGeom>
            <a:avLst/>
            <a:gdLst/>
            <a:ahLst/>
            <a:cxnLst/>
            <a:rect l="l" t="t" r="r" b="b"/>
            <a:pathLst>
              <a:path w="2781323" h="483870">
                <a:moveTo>
                  <a:pt x="0" y="137160"/>
                </a:moveTo>
                <a:cubicBezTo>
                  <a:pt x="-2507" y="60325"/>
                  <a:pt x="67058" y="-1905"/>
                  <a:pt x="135369" y="0"/>
                </a:cubicBezTo>
                <a:lnTo>
                  <a:pt x="2646581" y="0"/>
                </a:lnTo>
                <a:cubicBezTo>
                  <a:pt x="2717398" y="-2540"/>
                  <a:pt x="2776936" y="60960"/>
                  <a:pt x="2781323" y="122555"/>
                </a:cubicBezTo>
                <a:lnTo>
                  <a:pt x="2781323" y="483870"/>
                </a:lnTo>
                <a:lnTo>
                  <a:pt x="0" y="186690"/>
                </a:lnTo>
                <a:lnTo>
                  <a:pt x="0" y="13716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246411" y="5778500"/>
            <a:ext cx="2781323" cy="483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205293" y="5561330"/>
            <a:ext cx="2781949" cy="701040"/>
          </a:xfrm>
          <a:custGeom>
            <a:avLst/>
            <a:gdLst/>
            <a:ahLst/>
            <a:cxnLst/>
            <a:rect l="l" t="t" r="r" b="b"/>
            <a:pathLst>
              <a:path w="2781949" h="701040">
                <a:moveTo>
                  <a:pt x="2781323" y="0"/>
                </a:moveTo>
                <a:cubicBezTo>
                  <a:pt x="2781323" y="-635"/>
                  <a:pt x="2782576" y="15875"/>
                  <a:pt x="2781949" y="15240"/>
                </a:cubicBezTo>
                <a:lnTo>
                  <a:pt x="2781949" y="563880"/>
                </a:lnTo>
                <a:cubicBezTo>
                  <a:pt x="2784456" y="641350"/>
                  <a:pt x="2714892" y="702945"/>
                  <a:pt x="2646581" y="701040"/>
                </a:cubicBezTo>
                <a:lnTo>
                  <a:pt x="135369" y="701040"/>
                </a:lnTo>
                <a:cubicBezTo>
                  <a:pt x="59537" y="703580"/>
                  <a:pt x="-1880" y="633095"/>
                  <a:pt x="0" y="563880"/>
                </a:cubicBezTo>
                <a:lnTo>
                  <a:pt x="0" y="64135"/>
                </a:lnTo>
                <a:lnTo>
                  <a:pt x="2781323" y="361315"/>
                </a:lnTo>
                <a:lnTo>
                  <a:pt x="2781323" y="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3205293" y="5561330"/>
            <a:ext cx="2781949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 flipV="1">
            <a:off x="3205293" y="5778500"/>
            <a:ext cx="2781323" cy="483870"/>
          </a:xfrm>
          <a:custGeom>
            <a:avLst/>
            <a:gdLst/>
            <a:ahLst/>
            <a:cxnLst/>
            <a:rect l="l" t="t" r="r" b="b"/>
            <a:pathLst>
              <a:path w="2781323" h="483870">
                <a:moveTo>
                  <a:pt x="0" y="137160"/>
                </a:moveTo>
                <a:cubicBezTo>
                  <a:pt x="-2507" y="60325"/>
                  <a:pt x="67058" y="-1905"/>
                  <a:pt x="135369" y="0"/>
                </a:cubicBezTo>
                <a:lnTo>
                  <a:pt x="2646581" y="0"/>
                </a:lnTo>
                <a:cubicBezTo>
                  <a:pt x="2717398" y="-2540"/>
                  <a:pt x="2776936" y="60960"/>
                  <a:pt x="2781323" y="122555"/>
                </a:cubicBezTo>
                <a:lnTo>
                  <a:pt x="2781323" y="483870"/>
                </a:lnTo>
                <a:lnTo>
                  <a:pt x="0" y="186690"/>
                </a:lnTo>
                <a:lnTo>
                  <a:pt x="0" y="13716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8" name="Text 16"/>
          <p:cNvSpPr/>
          <p:nvPr/>
        </p:nvSpPr>
        <p:spPr>
          <a:xfrm>
            <a:off x="3205293" y="5778500"/>
            <a:ext cx="2781323" cy="483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64175" y="5561330"/>
            <a:ext cx="2781949" cy="701040"/>
          </a:xfrm>
          <a:custGeom>
            <a:avLst/>
            <a:gdLst/>
            <a:ahLst/>
            <a:cxnLst/>
            <a:rect l="l" t="t" r="r" b="b"/>
            <a:pathLst>
              <a:path w="2781949" h="701040">
                <a:moveTo>
                  <a:pt x="2781323" y="0"/>
                </a:moveTo>
                <a:cubicBezTo>
                  <a:pt x="2781323" y="-635"/>
                  <a:pt x="2782576" y="15875"/>
                  <a:pt x="2781949" y="15240"/>
                </a:cubicBezTo>
                <a:lnTo>
                  <a:pt x="2781949" y="563880"/>
                </a:lnTo>
                <a:cubicBezTo>
                  <a:pt x="2784456" y="641350"/>
                  <a:pt x="2714892" y="702945"/>
                  <a:pt x="2646581" y="701040"/>
                </a:cubicBezTo>
                <a:lnTo>
                  <a:pt x="135369" y="701040"/>
                </a:lnTo>
                <a:cubicBezTo>
                  <a:pt x="59537" y="703580"/>
                  <a:pt x="-1880" y="633095"/>
                  <a:pt x="0" y="563880"/>
                </a:cubicBezTo>
                <a:lnTo>
                  <a:pt x="0" y="64135"/>
                </a:lnTo>
                <a:lnTo>
                  <a:pt x="2781323" y="361315"/>
                </a:lnTo>
                <a:lnTo>
                  <a:pt x="2781323" y="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6164175" y="5561330"/>
            <a:ext cx="2781949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 flipV="1">
            <a:off x="6164175" y="5778500"/>
            <a:ext cx="2781323" cy="483870"/>
          </a:xfrm>
          <a:custGeom>
            <a:avLst/>
            <a:gdLst/>
            <a:ahLst/>
            <a:cxnLst/>
            <a:rect l="l" t="t" r="r" b="b"/>
            <a:pathLst>
              <a:path w="2781323" h="483870">
                <a:moveTo>
                  <a:pt x="0" y="137160"/>
                </a:moveTo>
                <a:cubicBezTo>
                  <a:pt x="-2507" y="60325"/>
                  <a:pt x="67058" y="-1905"/>
                  <a:pt x="135369" y="0"/>
                </a:cubicBezTo>
                <a:lnTo>
                  <a:pt x="2646581" y="0"/>
                </a:lnTo>
                <a:cubicBezTo>
                  <a:pt x="2717398" y="-2540"/>
                  <a:pt x="2776936" y="60960"/>
                  <a:pt x="2781323" y="122555"/>
                </a:cubicBezTo>
                <a:lnTo>
                  <a:pt x="2781323" y="483870"/>
                </a:lnTo>
                <a:lnTo>
                  <a:pt x="0" y="186690"/>
                </a:lnTo>
                <a:lnTo>
                  <a:pt x="0" y="13716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6164175" y="5778500"/>
            <a:ext cx="2781323" cy="483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 rot="16200000">
            <a:off x="9983385" y="4455160"/>
            <a:ext cx="1013096" cy="2636520"/>
          </a:xfrm>
          <a:prstGeom prst="roundRect">
            <a:avLst/>
          </a:prstGeom>
          <a:solidFill>
            <a:srgbClr val="015FA3"/>
          </a:solidFill>
          <a:ln/>
        </p:spPr>
      </p:sp>
      <p:sp>
        <p:nvSpPr>
          <p:cNvPr id="24" name="Text 22"/>
          <p:cNvSpPr/>
          <p:nvPr/>
        </p:nvSpPr>
        <p:spPr>
          <a:xfrm rot="16200000">
            <a:off x="9983385" y="4455160"/>
            <a:ext cx="1013096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9123058" y="5561330"/>
            <a:ext cx="2781949" cy="701040"/>
          </a:xfrm>
          <a:custGeom>
            <a:avLst/>
            <a:gdLst/>
            <a:ahLst/>
            <a:cxnLst/>
            <a:rect l="l" t="t" r="r" b="b"/>
            <a:pathLst>
              <a:path w="2781949" h="701040">
                <a:moveTo>
                  <a:pt x="2781323" y="0"/>
                </a:moveTo>
                <a:cubicBezTo>
                  <a:pt x="2781323" y="-635"/>
                  <a:pt x="2782576" y="15875"/>
                  <a:pt x="2781949" y="15240"/>
                </a:cubicBezTo>
                <a:lnTo>
                  <a:pt x="2781949" y="563880"/>
                </a:lnTo>
                <a:cubicBezTo>
                  <a:pt x="2784456" y="641350"/>
                  <a:pt x="2714892" y="702945"/>
                  <a:pt x="2646581" y="701040"/>
                </a:cubicBezTo>
                <a:lnTo>
                  <a:pt x="135369" y="701040"/>
                </a:lnTo>
                <a:cubicBezTo>
                  <a:pt x="59537" y="703580"/>
                  <a:pt x="-1880" y="633095"/>
                  <a:pt x="0" y="563880"/>
                </a:cubicBezTo>
                <a:lnTo>
                  <a:pt x="0" y="64135"/>
                </a:lnTo>
                <a:lnTo>
                  <a:pt x="2781323" y="361315"/>
                </a:lnTo>
                <a:lnTo>
                  <a:pt x="2781323" y="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6" name="Text 24"/>
          <p:cNvSpPr/>
          <p:nvPr/>
        </p:nvSpPr>
        <p:spPr>
          <a:xfrm>
            <a:off x="9123058" y="5561330"/>
            <a:ext cx="2781949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 flipV="1">
            <a:off x="9123058" y="5778500"/>
            <a:ext cx="2781323" cy="483870"/>
          </a:xfrm>
          <a:custGeom>
            <a:avLst/>
            <a:gdLst/>
            <a:ahLst/>
            <a:cxnLst/>
            <a:rect l="l" t="t" r="r" b="b"/>
            <a:pathLst>
              <a:path w="2781323" h="483870">
                <a:moveTo>
                  <a:pt x="0" y="137160"/>
                </a:moveTo>
                <a:cubicBezTo>
                  <a:pt x="-2507" y="60325"/>
                  <a:pt x="67058" y="-1905"/>
                  <a:pt x="135369" y="0"/>
                </a:cubicBezTo>
                <a:lnTo>
                  <a:pt x="2646581" y="0"/>
                </a:lnTo>
                <a:cubicBezTo>
                  <a:pt x="2717398" y="-2540"/>
                  <a:pt x="2776936" y="60960"/>
                  <a:pt x="2781323" y="122555"/>
                </a:cubicBezTo>
                <a:lnTo>
                  <a:pt x="2781323" y="483870"/>
                </a:lnTo>
                <a:lnTo>
                  <a:pt x="0" y="186690"/>
                </a:lnTo>
                <a:lnTo>
                  <a:pt x="0" y="13716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28" name="Text 26"/>
          <p:cNvSpPr/>
          <p:nvPr/>
        </p:nvSpPr>
        <p:spPr>
          <a:xfrm>
            <a:off x="9123058" y="5778500"/>
            <a:ext cx="2781323" cy="483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298674" y="1008380"/>
            <a:ext cx="2652675" cy="4770120"/>
          </a:xfrm>
          <a:prstGeom prst="roundRect">
            <a:avLst>
              <a:gd name="adj" fmla="val 9396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298674" y="1008380"/>
            <a:ext cx="2652675" cy="4770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257556" y="1008380"/>
            <a:ext cx="2652675" cy="4770120"/>
          </a:xfrm>
          <a:prstGeom prst="roundRect">
            <a:avLst>
              <a:gd name="adj" fmla="val 9396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3257556" y="1008380"/>
            <a:ext cx="2652675" cy="4770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16438" y="1008380"/>
            <a:ext cx="2652675" cy="4770120"/>
          </a:xfrm>
          <a:prstGeom prst="roundRect">
            <a:avLst>
              <a:gd name="adj" fmla="val 9396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6216438" y="1008380"/>
            <a:ext cx="2652675" cy="4770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175320" y="1008380"/>
            <a:ext cx="2652675" cy="4770120"/>
          </a:xfrm>
          <a:prstGeom prst="roundRect">
            <a:avLst>
              <a:gd name="adj" fmla="val 9396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84000">
                  <a:srgbClr val="49B2FE"/>
                </a:gs>
                <a:gs pos="100000">
                  <a:srgbClr val="49B2FE"/>
                </a:gs>
              </a:gsLst>
              <a:lin ang="16200000" scaled="1"/>
            </a:gra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9175320" y="1008380"/>
            <a:ext cx="2652675" cy="4770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72213" y="1153795"/>
            <a:ext cx="2256684" cy="911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National Cybersecurity Strategy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76903" y="1880235"/>
            <a:ext cx="2296216" cy="3319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Egypt's National Cybersecurity Strategy provides a framework for securing critical infrastructure. This initiative creates opportunities for professionals to contribute to national security efforts.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3431095" y="1153795"/>
            <a:ext cx="2256684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Growing Talent Pool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3435786" y="1880235"/>
            <a:ext cx="2296216" cy="3319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Egypt is developing a growing pool of cybersecurity talent. This provides a strong foundation for building regional SOC hubs and addressing the increasing demand for security professionals.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89978" y="1153795"/>
            <a:ext cx="2256684" cy="59789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International Partnerships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394668" y="1880235"/>
            <a:ext cx="2296216" cy="3319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Egypt's international partnerships in cybersecurity foster knowledge exchange and collaboration. These partnerships enhance Egypt's position as a regional cybersecurity leader.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348860" y="1153795"/>
            <a:ext cx="2256684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Digital Egypt 2030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353550" y="1880235"/>
            <a:ext cx="2296216" cy="3319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Digital Egypt 2030 initiative aims to transform Egypt into a digital society. Cybersecurity is a crucial component of this transformation, creating numerous opportunities for career growth and innovation.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Your Security Career Pathway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016000" y="1473200"/>
            <a:ext cx="334361" cy="335280"/>
          </a:xfrm>
          <a:prstGeom prst="chevron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>
            <a:off x="1016000" y="1473200"/>
            <a:ext cx="334361" cy="335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342674" y="1473200"/>
            <a:ext cx="334361" cy="335280"/>
          </a:xfrm>
          <a:prstGeom prst="chevron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1342674" y="1473200"/>
            <a:ext cx="334361" cy="335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7939" y="3319145"/>
            <a:ext cx="5479562" cy="2712720"/>
          </a:xfrm>
          <a:prstGeom prst="roundRect">
            <a:avLst>
              <a:gd name="adj" fmla="val 7677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07939" y="3319145"/>
            <a:ext cx="5479562" cy="2712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8805" y="3303905"/>
            <a:ext cx="5497830" cy="640080"/>
          </a:xfrm>
          <a:prstGeom prst="round2Same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598805" y="3303905"/>
            <a:ext cx="5497830" cy="64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270538" y="3298825"/>
            <a:ext cx="5280933" cy="2712720"/>
          </a:xfrm>
          <a:prstGeom prst="roundRect">
            <a:avLst>
              <a:gd name="adj" fmla="val 7677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92D1FE"/>
                </a:gs>
                <a:gs pos="100000">
                  <a:srgbClr val="49B2FE"/>
                </a:gs>
              </a:gsLst>
              <a:lin ang="2700000" scaled="1"/>
            </a:gra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270538" y="3298825"/>
            <a:ext cx="5280933" cy="27127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261735" y="3283585"/>
            <a:ext cx="5298539" cy="640080"/>
          </a:xfrm>
          <a:prstGeom prst="round2Same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6" name="Text 14"/>
          <p:cNvSpPr/>
          <p:nvPr/>
        </p:nvSpPr>
        <p:spPr>
          <a:xfrm>
            <a:off x="6261735" y="3283585"/>
            <a:ext cx="5298539" cy="6400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814195" y="9144000"/>
            <a:ext cx="4064000" cy="1746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762125" y="1441450"/>
            <a:ext cx="875030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Architect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16000" y="1960880"/>
            <a:ext cx="9794240" cy="10699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Design secure systems and implement robust security measures. Security architects earn competitive salaries, often exceeding $120,000 annually, with opportunities for significant career growth.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829435" y="3424555"/>
            <a:ext cx="5037331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 Analyst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39330" y="3989705"/>
            <a:ext cx="5017541" cy="11703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 and detect threats in real-time. SOC analysts play a crucial role in incident response, earning salaries ranging from $70,000 to $110,000 annually.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484005" y="3404235"/>
            <a:ext cx="4854732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Penetration Tester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93541" y="3969385"/>
            <a:ext cx="4835660" cy="11703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Conduct ethical hacking to identify vulnerabilities. Penetration testers are in high demand, with salaries ranging from $90,000 to $150,000 annually.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Takeaways Security Toolkit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213360" y="1508125"/>
            <a:ext cx="11765280" cy="4257040"/>
          </a:xfrm>
          <a:prstGeom prst="roundRect">
            <a:avLst>
              <a:gd name="adj" fmla="val 8569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8000">
                  <a:srgbClr val="77B437">
                    <a:alpha val="0"/>
                  </a:srgbClr>
                </a:gs>
                <a:gs pos="66000">
                  <a:srgbClr val="80BD3F">
                    <a:alpha val="0"/>
                  </a:srgbClr>
                </a:gs>
                <a:gs pos="100000">
                  <a:srgbClr val="49B2FE"/>
                </a:gs>
              </a:gsLst>
              <a:lin ang="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13360" y="1508125"/>
            <a:ext cx="11765280" cy="4257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 flipH="1">
            <a:off x="4675505" y="2216150"/>
            <a:ext cx="2840990" cy="2840990"/>
          </a:xfrm>
          <a:prstGeom prst="ellipse">
            <a:avLst/>
          </a:prstGeom>
          <a:solidFill>
            <a:srgbClr val="95D7F9">
              <a:alpha val="32941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4675505" y="2216150"/>
            <a:ext cx="2840990" cy="2840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flipH="1">
            <a:off x="3959860" y="1500505"/>
            <a:ext cx="4272280" cy="4272280"/>
          </a:xfrm>
          <a:prstGeom prst="ellipse">
            <a:avLst/>
          </a:prstGeom>
          <a:solidFill>
            <a:srgbClr val="49B2FE">
              <a:alpha val="12941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3959860" y="1500505"/>
            <a:ext cx="4272280" cy="4272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 flipH="1">
            <a:off x="4408805" y="1949450"/>
            <a:ext cx="3374390" cy="3374390"/>
          </a:xfrm>
          <a:prstGeom prst="ellipse">
            <a:avLst/>
          </a:prstGeom>
          <a:solidFill>
            <a:srgbClr val="000000">
              <a:alpha val="0"/>
            </a:srgbClr>
          </a:solidFill>
          <a:ln w="12700">
            <a:solidFill>
              <a:srgbClr val="49B2FE"/>
            </a:solidFill>
            <a:prstDash val="dash"/>
          </a:ln>
        </p:spPr>
      </p:sp>
      <p:sp>
        <p:nvSpPr>
          <p:cNvPr id="12" name="Text 10"/>
          <p:cNvSpPr/>
          <p:nvPr/>
        </p:nvSpPr>
        <p:spPr>
          <a:xfrm>
            <a:off x="4408805" y="1949450"/>
            <a:ext cx="3374390" cy="3374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 flipH="1">
            <a:off x="5010785" y="2551430"/>
            <a:ext cx="2171065" cy="2171065"/>
          </a:xfrm>
          <a:prstGeom prst="ellipse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5010785" y="2551430"/>
            <a:ext cx="2171065" cy="2171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5" name="Image 0" descr="https://kimi-img.moonshot.cn/pub/slides/slides_tmpl/image/25-09-02-14:36:45-d2r90v9e3tpg8rchuqeg.sv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515610" y="3046730"/>
            <a:ext cx="1189990" cy="1189990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579755" y="2103120"/>
            <a:ext cx="311785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Security is Job #1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560705" y="2835275"/>
            <a:ext cx="3116580" cy="19018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 today's digital landscape, security is the top priority. No business can thrive without robust security measures in place to protect against evolving threats.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79155" y="2103120"/>
            <a:ext cx="311785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Trust Always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460105" y="2835275"/>
            <a:ext cx="3116580" cy="19018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Adopt a Zero Trust approach to security. Never trust, always verify. This principle ensures that every access request is validated, significantly reducing the risk of breaches.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185025" y="3175"/>
            <a:ext cx="5147310" cy="6854825"/>
          </a:xfrm>
          <a:custGeom>
            <a:avLst/>
            <a:gdLst/>
            <a:ahLst/>
            <a:cxnLst/>
            <a:rect l="l" t="t" r="r" b="b"/>
            <a:pathLst>
              <a:path w="5147310" h="6854825">
                <a:moveTo>
                  <a:pt x="5147310" y="0"/>
                </a:moveTo>
                <a:lnTo>
                  <a:pt x="5147310" y="6854825"/>
                </a:lnTo>
                <a:lnTo>
                  <a:pt x="1278757" y="6854825"/>
                </a:lnTo>
                <a:cubicBezTo>
                  <a:pt x="527480" y="6135068"/>
                  <a:pt x="-11491" y="4621929"/>
                  <a:pt x="0" y="3557527"/>
                </a:cubicBezTo>
                <a:lnTo>
                  <a:pt x="0" y="3499134"/>
                </a:lnTo>
                <a:lnTo>
                  <a:pt x="1094" y="3441376"/>
                </a:lnTo>
                <a:lnTo>
                  <a:pt x="547" y="3370924"/>
                </a:lnTo>
                <a:cubicBezTo>
                  <a:pt x="-33378" y="2050100"/>
                  <a:pt x="651690" y="660729"/>
                  <a:pt x="1303380" y="0"/>
                </a:cubicBezTo>
                <a:lnTo>
                  <a:pt x="5147310" y="0"/>
                </a:lnTo>
                <a:close/>
              </a:path>
            </a:pathLst>
          </a:cu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3" name="Text 1"/>
          <p:cNvSpPr/>
          <p:nvPr/>
        </p:nvSpPr>
        <p:spPr>
          <a:xfrm>
            <a:off x="7185025" y="3175"/>
            <a:ext cx="5147310" cy="68548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fg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7770" y="0"/>
            <a:ext cx="512191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Continue Your Security Journey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731000" y="5648960"/>
            <a:ext cx="240030" cy="325755"/>
          </a:xfrm>
          <a:prstGeom prst="rect">
            <a:avLst/>
          </a:prstGeom>
          <a:solidFill>
            <a:srgbClr val="1552E8"/>
          </a:solidFill>
          <a:ln/>
        </p:spPr>
      </p:sp>
      <p:sp>
        <p:nvSpPr>
          <p:cNvPr id="7" name="Text 4"/>
          <p:cNvSpPr/>
          <p:nvPr/>
        </p:nvSpPr>
        <p:spPr>
          <a:xfrm>
            <a:off x="6731000" y="5648960"/>
            <a:ext cx="240030" cy="325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971030" y="5648960"/>
            <a:ext cx="228600" cy="325755"/>
          </a:xfrm>
          <a:prstGeom prst="rect">
            <a:avLst/>
          </a:prstGeom>
          <a:solidFill>
            <a:srgbClr val="49B2FE"/>
          </a:solidFill>
          <a:ln/>
        </p:spPr>
      </p:sp>
      <p:sp>
        <p:nvSpPr>
          <p:cNvPr id="9" name="Text 6"/>
          <p:cNvSpPr/>
          <p:nvPr/>
        </p:nvSpPr>
        <p:spPr>
          <a:xfrm>
            <a:off x="6971030" y="5648960"/>
            <a:ext cx="228600" cy="32575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45210" y="2395855"/>
            <a:ext cx="5806440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 Resources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52500" y="3185795"/>
            <a:ext cx="5778500" cy="23772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Continue your security journey with certifications like CISSP and CEH, hands-on platforms such as TryHackMe and HackTheBox, essential reading like the NIST Cybersecurity Framework, and active participation in local and international security communities.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7-d2r90vpe3tpg8rchuqhg.jpg">    </p:cNvPr>
          <p:cNvPicPr>
            <a:picLocks noChangeAspect="1"/>
          </p:cNvPicPr>
          <p:nvPr/>
        </p:nvPicPr>
        <p:blipFill>
          <a:blip r:embed="rId1"/>
          <a:srcRect l="3239" r="3239" t="0" b="0"/>
          <a:stretch/>
        </p:blipFill>
        <p:spPr>
          <a:xfrm>
            <a:off x="0" y="0"/>
            <a:ext cx="12192000" cy="68611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233" y="1894840"/>
            <a:ext cx="6761480" cy="1414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8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920433" y="45948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5" name="Text 2"/>
          <p:cNvSpPr/>
          <p:nvPr/>
        </p:nvSpPr>
        <p:spPr>
          <a:xfrm>
            <a:off x="920433" y="45948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00443" y="4650105"/>
            <a:ext cx="19189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 AI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638233" y="4594860"/>
            <a:ext cx="2078990" cy="47879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</p:sp>
      <p:sp>
        <p:nvSpPr>
          <p:cNvPr id="8" name="Text 5"/>
          <p:cNvSpPr/>
          <p:nvPr/>
        </p:nvSpPr>
        <p:spPr>
          <a:xfrm>
            <a:off x="3638233" y="4594860"/>
            <a:ext cx="2078990" cy="4787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718243" y="4650105"/>
            <a:ext cx="19189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>    </p:cNvPr>
          <p:cNvPicPr>
            <a:picLocks noChangeAspect="1"/>
          </p:cNvPicPr>
          <p:nvPr/>
        </p:nvPicPr>
        <p:blipFill>
          <a:blip r:embed="rId1"/>
          <a:srcRect l="3583" r="3583" t="0" b="0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Opening &amp; Journey Recap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1207452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Telecom Security Landscape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0" y="1253490"/>
            <a:ext cx="12192000" cy="1746885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0" y="1253490"/>
            <a:ext cx="12192000" cy="17468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5" name="Image 0" descr="https://kimi-img.moonshot.cn/pub/slides/slides_tmpl/image/25-09-02-14:36:46-d2r90vhe3tpg8rchuqh0.png">    </p:cNvPr>
          <p:cNvPicPr>
            <a:picLocks noChangeAspect="1"/>
          </p:cNvPicPr>
          <p:nvPr/>
        </p:nvPicPr>
        <p:blipFill>
          <a:blip r:embed="rId1"/>
          <a:srcRect l="43" r="43" t="0" b="0"/>
          <a:stretch/>
        </p:blipFill>
        <p:spPr>
          <a:xfrm>
            <a:off x="8406130" y="1111885"/>
            <a:ext cx="3684905" cy="515429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61695" y="1430020"/>
            <a:ext cx="665607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Session Focus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61695" y="1777365"/>
            <a:ext cx="7458710" cy="857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Welcome to Day 5 of our telecom transformation journey. Today, we focus on securing modern telecom environments, covering cloud, networks, and data protection. This session is crucial for mastering the final shield in telecom security.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61695" y="3171190"/>
            <a:ext cx="674624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Bilingual Approach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61695" y="3514725"/>
            <a:ext cx="7458710" cy="857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Our presentation maintains a bilingual format, reinforcing the global and local relevance of telecom security. This approach ensures that all participants, regardless of language preference, can fully engage with the content.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61695" y="4805680"/>
            <a:ext cx="674624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 Objectives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61695" y="5149215"/>
            <a:ext cx="7458710" cy="906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3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the end of this session, you will understand the critical threats facing modern telecom, the strategies to counter these threats, and how to implement robust security measures in real-world scenarios.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Your Complete Telecom Transformation Journey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635" y="2037715"/>
            <a:ext cx="12191365" cy="1376045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635" y="2037715"/>
            <a:ext cx="12191365" cy="13760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1553210" y="1925320"/>
            <a:ext cx="4359910" cy="4023360"/>
          </a:xfrm>
          <a:prstGeom prst="roundRect">
            <a:avLst>
              <a:gd name="adj" fmla="val 3066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553210" y="1925320"/>
            <a:ext cx="4359910" cy="4023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1768475" y="3101340"/>
            <a:ext cx="3893185" cy="0"/>
          </a:xfrm>
          <a:prstGeom prst="line">
            <a:avLst/>
          </a:prstGeom>
          <a:noFill/>
          <a:ln w="19050">
            <a:solidFill>
              <a:srgbClr val="015FA3"/>
            </a:solidFill>
            <a:prstDash val="solid"/>
            <a:headEnd type="none"/>
            <a:tailEnd type="none"/>
          </a:ln>
        </p:spPr>
      </p:sp>
      <p:sp>
        <p:nvSpPr>
          <p:cNvPr id="8" name="Shape 6"/>
          <p:cNvSpPr/>
          <p:nvPr/>
        </p:nvSpPr>
        <p:spPr>
          <a:xfrm>
            <a:off x="6374130" y="1925320"/>
            <a:ext cx="4359910" cy="4023360"/>
          </a:xfrm>
          <a:prstGeom prst="roundRect">
            <a:avLst>
              <a:gd name="adj" fmla="val 3066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6374130" y="1925320"/>
            <a:ext cx="4359910" cy="40233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589395" y="3101340"/>
            <a:ext cx="3893185" cy="0"/>
          </a:xfrm>
          <a:prstGeom prst="line">
            <a:avLst/>
          </a:prstGeom>
          <a:noFill/>
          <a:ln w="19050">
            <a:solidFill>
              <a:srgbClr val="015FA3"/>
            </a:solidFill>
            <a:prstDash val="solid"/>
            <a:headEnd type="none"/>
            <a:tailEnd type="none"/>
          </a:ln>
        </p:spPr>
      </p:sp>
      <p:sp>
        <p:nvSpPr>
          <p:cNvPr id="11" name="Text 9"/>
          <p:cNvSpPr/>
          <p:nvPr/>
        </p:nvSpPr>
        <p:spPr>
          <a:xfrm>
            <a:off x="1787525" y="2379345"/>
            <a:ext cx="38919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Journey Recap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768475" y="3155315"/>
            <a:ext cx="3893185" cy="23891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began with cloud fundamentals, explored revolutionary 5G and 6G networks, transformed with cloud-native and automation, and built modern infrastructure with SDN and NFV. Each step has prepared us for today's focus on security.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608445" y="2379345"/>
            <a:ext cx="389191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Day 5: Security Climax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589395" y="3155315"/>
            <a:ext cx="3893185" cy="20478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Today, we secure everything. We will cover modern threats, cloud and network security, encryption, hands-on labs, and data protection. By the end of the day, you will be equipped to build secure telecom systems.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800" y="33210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Day 5 Security Roadmap</a:t>
            </a:r>
            <a:endParaRPr lang="en-US" sz="1600" dirty="0"/>
          </a:p>
        </p:txBody>
      </p:sp>
      <p:sp>
        <p:nvSpPr>
          <p:cNvPr id="3" name="Shape 1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4" name="Text 2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 rot="21360000">
            <a:off x="860425" y="1380490"/>
            <a:ext cx="4177665" cy="1917065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6" name="Text 4"/>
          <p:cNvSpPr/>
          <p:nvPr/>
        </p:nvSpPr>
        <p:spPr>
          <a:xfrm rot="21360000">
            <a:off x="860425" y="1380490"/>
            <a:ext cx="4177665" cy="1917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58850" y="1407160"/>
            <a:ext cx="4714240" cy="2163445"/>
          </a:xfrm>
          <a:prstGeom prst="roundRect">
            <a:avLst>
              <a:gd name="adj" fmla="val 10334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58850" y="1407160"/>
            <a:ext cx="4714240" cy="216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 rot="21360000">
            <a:off x="6443345" y="1380490"/>
            <a:ext cx="4177665" cy="1917065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0" name="Text 8"/>
          <p:cNvSpPr/>
          <p:nvPr/>
        </p:nvSpPr>
        <p:spPr>
          <a:xfrm rot="21360000">
            <a:off x="6443345" y="1380490"/>
            <a:ext cx="4177665" cy="1917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541770" y="1407160"/>
            <a:ext cx="4714240" cy="2163445"/>
          </a:xfrm>
          <a:prstGeom prst="roundRect">
            <a:avLst>
              <a:gd name="adj" fmla="val 10334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541770" y="1407160"/>
            <a:ext cx="4714240" cy="216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 rot="21360000">
            <a:off x="860425" y="3900170"/>
            <a:ext cx="4177665" cy="1917065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4" name="Text 12"/>
          <p:cNvSpPr/>
          <p:nvPr/>
        </p:nvSpPr>
        <p:spPr>
          <a:xfrm rot="21360000">
            <a:off x="860425" y="3900170"/>
            <a:ext cx="4177665" cy="1917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958850" y="3926840"/>
            <a:ext cx="4714240" cy="2163445"/>
          </a:xfrm>
          <a:prstGeom prst="roundRect">
            <a:avLst>
              <a:gd name="adj" fmla="val 10334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58850" y="3926840"/>
            <a:ext cx="4714240" cy="216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 rot="21360000">
            <a:off x="6443345" y="3900170"/>
            <a:ext cx="4177665" cy="1917065"/>
          </a:xfrm>
          <a:prstGeom prst="round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18" name="Text 16"/>
          <p:cNvSpPr/>
          <p:nvPr/>
        </p:nvSpPr>
        <p:spPr>
          <a:xfrm rot="21360000">
            <a:off x="6443345" y="3900170"/>
            <a:ext cx="4177665" cy="19170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541770" y="3926840"/>
            <a:ext cx="4714240" cy="2163445"/>
          </a:xfrm>
          <a:prstGeom prst="roundRect">
            <a:avLst>
              <a:gd name="adj" fmla="val 10334"/>
            </a:avLst>
          </a:prstGeom>
          <a:solidFill>
            <a:srgbClr val="FFFFFF"/>
          </a:solidFill>
          <a:ln w="19050">
            <a:gradFill rotWithShape="1" flip="none">
              <a:gsLst>
                <a:gs pos="0">
                  <a:srgbClr val="018EF4"/>
                </a:gs>
                <a:gs pos="30000">
                  <a:srgbClr val="018EF4"/>
                </a:gs>
                <a:gs pos="100000">
                  <a:srgbClr val="49B2FE"/>
                </a:gs>
              </a:gsLst>
              <a:lin ang="10800000" scaled="1"/>
            </a:gra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6541770" y="3926840"/>
            <a:ext cx="4714240" cy="216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17930" y="1621155"/>
            <a:ext cx="431800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Threat Landscape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98880" y="2018665"/>
            <a:ext cx="4394200" cy="1091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will start by exploring the modern threat landscape, understanding the specific risks that target cloud and telecom networks. This includes DDoS attacks, malware, and social engineering.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17930" y="4140835"/>
            <a:ext cx="431800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Cloud Security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98880" y="4538345"/>
            <a:ext cx="4394200" cy="1091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Next, we will delve into cloud security, covering best practices for securing cloud infrastructure, including data breaches, API vulnerabilities, and misconfigurations.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800850" y="1621155"/>
            <a:ext cx="431800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 Security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781800" y="2018665"/>
            <a:ext cx="4394200" cy="1091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will then focus on network security, addressing 5G, SDN, and NFV challenges. We will explore technologies like next-gen firewalls, IDS/IPS, and VPNs to protect against advanced threats.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800850" y="4140835"/>
            <a:ext cx="4318000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rgbClr val="015FA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Hands-On Lab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781800" y="4538345"/>
            <a:ext cx="4394200" cy="1091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Finally, we will engage in a hands-on lab where you will build and test a secure telecom system. This practical experience will solidify your understanding of the concepts covered.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1270000"/>
            <a:ext cx="12198985" cy="2520315"/>
          </a:xfrm>
          <a:prstGeom prst="rect">
            <a:avLst/>
          </a:prstGeom>
          <a:solidFill>
            <a:srgbClr val="49B2FE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1270000"/>
            <a:ext cx="12198985" cy="25203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09-02-14:36:45-d2r90v9e3tpg8rchuqf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5" y="1300480"/>
            <a:ext cx="12185650" cy="24384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57580" y="603885"/>
            <a:ext cx="9799955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18EF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Telecom Security is Critical Now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gradFill rotWithShape="1" flip="none">
            <a:gsLst>
              <a:gs pos="0">
                <a:srgbClr val="49B2FE"/>
              </a:gs>
              <a:gs pos="100000">
                <a:srgbClr val="1552E8"/>
              </a:gs>
            </a:gsLst>
            <a:lin ang="18900000" scaled="1"/>
          </a:gradFill>
          <a:ln/>
        </p:spPr>
      </p:sp>
      <p:sp>
        <p:nvSpPr>
          <p:cNvPr id="7" name="Text 4"/>
          <p:cNvSpPr/>
          <p:nvPr/>
        </p:nvSpPr>
        <p:spPr>
          <a:xfrm>
            <a:off x="318" y="6286500"/>
            <a:ext cx="12191365" cy="5715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14755" y="3924935"/>
            <a:ext cx="981646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8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Urgent Statistics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167130" y="4477385"/>
            <a:ext cx="9864090" cy="15847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Telecom security is more critical than ever. Cybercrime costs are projected to reach $6 trillion annually by 2025. Telecom attacks increased by 43% in 2024, and breaches often go undetected for over 200 days. 5G networks expand the attack surface tenfold, making robust security essential.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36:44-d2r90v1e3tpg8rchuqc0.jpg">    </p:cNvPr>
          <p:cNvPicPr>
            <a:picLocks noChangeAspect="1"/>
          </p:cNvPicPr>
          <p:nvPr/>
        </p:nvPicPr>
        <p:blipFill>
          <a:blip r:embed="rId1"/>
          <a:srcRect l="3583" r="3583" t="0" b="0"/>
          <a:stretch/>
        </p:blipFill>
        <p:spPr>
          <a:xfrm>
            <a:off x="0" y="-20955"/>
            <a:ext cx="12192000" cy="69119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1329690"/>
            <a:ext cx="2071370" cy="178157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31520" y="3013710"/>
            <a:ext cx="10987405" cy="736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Threat Landscape Deep Dive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552E8"/>
      </a:accent1>
      <a:accent2>
        <a:srgbClr val="49B2FE"/>
      </a:accent2>
      <a:accent3>
        <a:srgbClr val="95D7F9"/>
      </a:accent3>
      <a:accent4>
        <a:srgbClr val="91B1F1"/>
      </a:accent4>
      <a:accent5>
        <a:srgbClr val="4882F4"/>
      </a:accent5>
      <a:accent6>
        <a:srgbClr val="DBD8F5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Telecom Security Mastery</dc:title>
  <dc:subject>Modern Telecom Security Mastery</dc:subject>
  <dc:creator>Kimi</dc:creator>
  <cp:lastModifiedBy>Kimi</cp:lastModifiedBy>
  <cp:revision>1</cp:revision>
  <dcterms:created xsi:type="dcterms:W3CDTF">2025-11-14T16:46:45Z</dcterms:created>
  <dcterms:modified xsi:type="dcterms:W3CDTF">2025-11-14T16:46:45Z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{"Label":"Modern Telecom Security Mastery","ContentProducer":"001191110108MACG2KBH8F10000","ProduceID":"d4blk453v89gsvo90el0","ReservedCode1":"","ContentPropagator":"001191110108MACG2KBH8F20000","PropagateID":"d4blk453v89gsvo90el0","ReservedCode2":""}</vt:lpwstr>
  </property>
</Properties>
</file>